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70" r:id="rId13"/>
    <p:sldId id="271" r:id="rId14"/>
    <p:sldId id="272" r:id="rId15"/>
    <p:sldId id="273"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5" d="100"/>
          <a:sy n="75" d="100"/>
        </p:scale>
        <p:origin x="303" y="2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82704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Selamat datang. Sesi ini dibuat interaktif: ada penjelasan singkat, studi kasus untuk didiskusikan, dan kuis benar-salah. Mulai dengan doa singkat bersama.</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Gambaran besar sesi: empat bagian. Bagian 4 berisi pembedaan tiga istilah yang sering tertukar, lalu latihan bersama.</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Kalimat pembuka yang menjadi jiwa seluruh sesi. Beri jeda sebentar, lalu tanyakan: apa yang berubah dalam cara kita berdiri di pintu gereja bila kita sungguh percaya kalimat ini?</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Kata hospitalitas berasal dari kata Latin hospes yang berarti tamu sekaligus tuan rumah. Artinya, siapa pun yang menyambut sedang menjadi tuan rumah atas nama Kristus, dan siapa pun yang datang diperlakukan sebagai tamu yang berharga. Tekankan tiga sisi: sikap hati, pelayanan nyata, dan tujuan liturgis.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Tiga dasar iman: (1) Kristus hadir ketika umat berhimpun (Mat 18:20; Sacrosanctum Concilium art. 7); (2) Kristus menyatakan diri dalam orang asing yang diterima (Mat 25:35; Ibr 13:2); (3) dalam Gereja tak ada orang asing (Ef 2:19).</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Hospitalitas adalah pintu gerbang liturgi: umat merasakan sambutan sebelum mendengar Sabda dan menyambut Tubuh Kristus. Tim bukan sekadar penjaga pintu; ada empat peran: penyambut, pengarah, penolong, dan penjaga suasana doa.</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Lima sikap dasar (5S) sebagai pegangan praktis. Ini rangkuman sikap, bukan aturan resmi Gereja; tiap paroki boleh menambah atau menyesuaikan. Ajak peserta memilih satu S yang paling sulit bagi mereka.</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Peta besar tugas dari sebelum sampai sesudah Misa. Slide berikutnya membahas tiap tahap lebih rinci. Butir kolekte dan komuni mengikuti kebiasaan paroki dan berkoordinasi dengan imam serta petugas liturgi lain.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Persiapan menentukan kualitas pelayanan. Waktu kedatangan ±30 menit hanyalah contoh; tiap paroki bisa punya ketentuan sendiri (misalnya untuk Misa hari raya lebih awal).</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Tugas mengikuti alur Misa. Yang penting: bergerak tenang, tidak mengganggu doa umat, dan tetap siaga. Bagian tertentu seperti kolekte dan komuni mengikuti kebiasaan serta ketentuan paroki, dan berkoordinasi dengan imam dan petugas liturgi lain.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Tugas sesudah Misa sering terlupa. Ini juga saat terbaik menyapa umat baru dan mendengar kebutuhan umat. Laporan dan evaluasi singkat membantu tim belajar dan memperbaiki pelayanan pada Misa berikutnya.</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Bagi peserta menjadi 4 kelompok, satu kasus per kelompok. Arahan jawaban. 1) Lansia: sikap hormat dan sigap menawarkan bantuan; tata tertib: petugas tidak meninggalkan pos tanpa pamit; langkah: petugas terdekat mendampingi, rekan lain menggantikan pos. 2) Bayi menangis: sikap empati tanpa menyalahkan; tata tertib: tidak menegur keras; langkah: tawarkan ruang/area tenang bila tersedia, bantu ibu keluar dan masuk kembali. 3) Hampir pingsan: sikap tenang dan peduli; langkah: dudukkan, beri ruang, hubungi koordinator dan petugas kesehatan/keamanan sesuai prosedur paroki. 4) Terlambat: sikap ramah tanpa menghakimi; tata tertib: tidak berjalan atau berbicara di lorong saat Sabda; langkah: ajak menunggu di belakang lalu antar ke tempat kosong saat ada jeda. Sesuaikan dengan prosedur paroki.</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Bacakan tiap pernyataan, minta peserta mengangkat tangan (kanan untuk Benar, kiri untuk Salah), lalu buka slide jawaban.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Jawaban: 1 Salah, 2 Salah, 3 Benar, 4 Benar. Tekankan alasannya, lalu kaitkan dengan tugas nyata mereka.</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Tutup dengan ringkasan tiga hal, buka sesi tanya jawab, lalu akhiri dengan doa bersama.</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A1424"/>
        </a:solidFill>
        <a:effectLst/>
      </p:bgPr>
    </p:bg>
    <p:spTree>
      <p:nvGrpSpPr>
        <p:cNvPr id="1" name=""/>
        <p:cNvGrpSpPr/>
        <p:nvPr/>
      </p:nvGrpSpPr>
      <p:grpSpPr>
        <a:xfrm>
          <a:off x="0" y="0"/>
          <a:ext cx="0" cy="0"/>
          <a:chOff x="0" y="0"/>
          <a:chExt cx="0" cy="0"/>
        </a:xfrm>
      </p:grpSpPr>
      <p:sp>
        <p:nvSpPr>
          <p:cNvPr id="2" name="Text 0"/>
          <p:cNvSpPr txBox="1"/>
          <p:nvPr/>
        </p:nvSpPr>
        <p:spPr>
          <a:xfrm>
            <a:off x="731520" y="1371600"/>
            <a:ext cx="6858000" cy="365760"/>
          </a:xfrm>
          <a:prstGeom prst="rect">
            <a:avLst/>
          </a:prstGeom>
          <a:noFill/>
          <a:ln/>
        </p:spPr>
        <p:txBody>
          <a:bodyPr wrap="square" lIns="0" tIns="0" rIns="0" bIns="0" rtlCol="0" anchor="ctr"/>
          <a:lstStyle/>
          <a:p>
            <a:pPr marL="0" indent="0">
              <a:buNone/>
            </a:pPr>
            <a:r>
              <a:rPr lang="en-US" sz="1400" b="1" kern="0" spc="400" dirty="0">
                <a:solidFill>
                  <a:srgbClr val="C8963E"/>
                </a:solidFill>
                <a:latin typeface="Calibri" pitchFamily="34" charset="0"/>
                <a:ea typeface="Calibri" pitchFamily="34" charset="-122"/>
                <a:cs typeface="Calibri" pitchFamily="34" charset="-120"/>
              </a:rPr>
              <a:t>PEMBEKALAN PELAYANAN LITURGI</a:t>
            </a:r>
            <a:endParaRPr lang="en-US" sz="1400" dirty="0"/>
          </a:p>
        </p:txBody>
      </p:sp>
      <p:sp>
        <p:nvSpPr>
          <p:cNvPr id="3" name="Text 1"/>
          <p:cNvSpPr txBox="1"/>
          <p:nvPr/>
        </p:nvSpPr>
        <p:spPr>
          <a:xfrm>
            <a:off x="731520" y="1828800"/>
            <a:ext cx="7315200" cy="1097280"/>
          </a:xfrm>
          <a:prstGeom prst="rect">
            <a:avLst/>
          </a:prstGeom>
          <a:noFill/>
          <a:ln/>
        </p:spPr>
        <p:txBody>
          <a:bodyPr wrap="square" lIns="0" tIns="0" rIns="0" bIns="0" rtlCol="0" anchor="ctr"/>
          <a:lstStyle/>
          <a:p>
            <a:pPr marL="0" indent="0">
              <a:buNone/>
            </a:pPr>
            <a:r>
              <a:rPr lang="en-US" sz="6000" b="1" dirty="0">
                <a:solidFill>
                  <a:srgbClr val="FFFFFF"/>
                </a:solidFill>
                <a:latin typeface="Cambria" pitchFamily="34" charset="0"/>
                <a:ea typeface="Cambria" pitchFamily="34" charset="-122"/>
                <a:cs typeface="Cambria" pitchFamily="34" charset="-120"/>
              </a:rPr>
              <a:t>Tim Hospitalitas</a:t>
            </a:r>
            <a:endParaRPr lang="en-US" sz="6000" dirty="0"/>
          </a:p>
        </p:txBody>
      </p:sp>
      <p:sp>
        <p:nvSpPr>
          <p:cNvPr id="4" name="Text 2"/>
          <p:cNvSpPr txBox="1"/>
          <p:nvPr/>
        </p:nvSpPr>
        <p:spPr>
          <a:xfrm>
            <a:off x="731520" y="2971800"/>
            <a:ext cx="6949440" cy="548640"/>
          </a:xfrm>
          <a:prstGeom prst="rect">
            <a:avLst/>
          </a:prstGeom>
          <a:noFill/>
          <a:ln/>
        </p:spPr>
        <p:txBody>
          <a:bodyPr wrap="square" lIns="0" tIns="0" rIns="0" bIns="0" rtlCol="0" anchor="ctr"/>
          <a:lstStyle/>
          <a:p>
            <a:pPr marL="0" indent="0">
              <a:buNone/>
            </a:pPr>
            <a:r>
              <a:rPr lang="en-US" sz="2600" i="1" dirty="0">
                <a:solidFill>
                  <a:srgbClr val="E9D9DD"/>
                </a:solidFill>
                <a:latin typeface="Cambria" pitchFamily="34" charset="0"/>
                <a:ea typeface="Cambria" pitchFamily="34" charset="-122"/>
                <a:cs typeface="Cambria" pitchFamily="34" charset="-120"/>
              </a:rPr>
              <a:t>Wajah Kasih Gereja dalam Perayaan Ekaristi</a:t>
            </a:r>
            <a:endParaRPr lang="en-US" sz="2600" dirty="0"/>
          </a:p>
        </p:txBody>
      </p:sp>
      <p:sp>
        <p:nvSpPr>
          <p:cNvPr id="5" name="Text 3"/>
          <p:cNvSpPr txBox="1"/>
          <p:nvPr/>
        </p:nvSpPr>
        <p:spPr>
          <a:xfrm>
            <a:off x="731520" y="3931920"/>
            <a:ext cx="6217920" cy="548640"/>
          </a:xfrm>
          <a:prstGeom prst="rect">
            <a:avLst/>
          </a:prstGeom>
          <a:noFill/>
          <a:ln/>
        </p:spPr>
        <p:txBody>
          <a:bodyPr wrap="square" lIns="0" tIns="0" rIns="0" bIns="0" rtlCol="0" anchor="t"/>
          <a:lstStyle/>
          <a:p>
            <a:pPr marL="0" indent="0">
              <a:buNone/>
            </a:pPr>
            <a:r>
              <a:rPr lang="en-US" sz="1800" dirty="0">
                <a:solidFill>
                  <a:srgbClr val="FFFFFF"/>
                </a:solidFill>
                <a:latin typeface="Calibri" pitchFamily="34" charset="0"/>
                <a:ea typeface="Calibri" pitchFamily="34" charset="-122"/>
                <a:cs typeface="Calibri" pitchFamily="34" charset="-120"/>
              </a:rPr>
              <a:t>Arti, tugas dalam Misa, studi kasus, dan kuis bersama</a:t>
            </a:r>
            <a:endParaRPr lang="en-US" sz="1800" dirty="0"/>
          </a:p>
        </p:txBody>
      </p:sp>
      <p:sp>
        <p:nvSpPr>
          <p:cNvPr id="6" name="Shape 4"/>
          <p:cNvSpPr/>
          <p:nvPr/>
        </p:nvSpPr>
        <p:spPr>
          <a:xfrm>
            <a:off x="7955280" y="1097280"/>
            <a:ext cx="3840480" cy="3840480"/>
          </a:xfrm>
          <a:prstGeom prst="ellipse">
            <a:avLst/>
          </a:prstGeom>
          <a:solidFill>
            <a:srgbClr val="7A2338"/>
          </a:solidFill>
          <a:ln w="31750">
            <a:solidFill>
              <a:srgbClr val="C8963E"/>
            </a:solidFill>
            <a:prstDash val="solid"/>
          </a:ln>
        </p:spPr>
        <p:txBody>
          <a:bodyPr/>
          <a:lstStyle/>
          <a:p>
            <a:endParaRPr lang="en-ID"/>
          </a:p>
        </p:txBody>
      </p:sp>
      <p:pic>
        <p:nvPicPr>
          <p:cNvPr id="7" name="Image 0" descr="preencoded.png"/>
          <p:cNvPicPr>
            <a:picLocks noChangeAspect="1"/>
          </p:cNvPicPr>
          <p:nvPr/>
        </p:nvPicPr>
        <p:blipFill>
          <a:blip r:embed="rId3"/>
          <a:stretch>
            <a:fillRect/>
          </a:stretch>
        </p:blipFill>
        <p:spPr>
          <a:xfrm>
            <a:off x="9006840" y="2148840"/>
            <a:ext cx="1737360" cy="1737360"/>
          </a:xfrm>
          <a:prstGeom prst="rect">
            <a:avLst/>
          </a:prstGeom>
        </p:spPr>
      </p:pic>
      <p:sp>
        <p:nvSpPr>
          <p:cNvPr id="8" name="Shape 5"/>
          <p:cNvSpPr/>
          <p:nvPr/>
        </p:nvSpPr>
        <p:spPr>
          <a:xfrm>
            <a:off x="7498080" y="4297680"/>
            <a:ext cx="1371600" cy="1371600"/>
          </a:xfrm>
          <a:prstGeom prst="ellipse">
            <a:avLst/>
          </a:prstGeom>
          <a:solidFill>
            <a:srgbClr val="C8963E"/>
          </a:solidFill>
          <a:ln w="50800">
            <a:solidFill>
              <a:srgbClr val="4A1424"/>
            </a:solidFill>
            <a:prstDash val="solid"/>
          </a:ln>
        </p:spPr>
        <p:txBody>
          <a:bodyPr/>
          <a:lstStyle/>
          <a:p>
            <a:endParaRPr lang="en-ID"/>
          </a:p>
        </p:txBody>
      </p:sp>
      <p:pic>
        <p:nvPicPr>
          <p:cNvPr id="9" name="Image 1" descr="preencoded.png"/>
          <p:cNvPicPr>
            <a:picLocks noChangeAspect="1"/>
          </p:cNvPicPr>
          <p:nvPr/>
        </p:nvPicPr>
        <p:blipFill>
          <a:blip r:embed="rId4"/>
          <a:stretch>
            <a:fillRect/>
          </a:stretch>
        </p:blipFill>
        <p:spPr>
          <a:xfrm>
            <a:off x="7882128" y="4681728"/>
            <a:ext cx="603504" cy="603504"/>
          </a:xfrm>
          <a:prstGeom prst="rect">
            <a:avLst/>
          </a:prstGeom>
        </p:spPr>
      </p:pic>
      <p:sp>
        <p:nvSpPr>
          <p:cNvPr id="10" name="Shape 6"/>
          <p:cNvSpPr/>
          <p:nvPr/>
        </p:nvSpPr>
        <p:spPr>
          <a:xfrm>
            <a:off x="10607040" y="4572000"/>
            <a:ext cx="1005840" cy="1005840"/>
          </a:xfrm>
          <a:prstGeom prst="ellipse">
            <a:avLst/>
          </a:prstGeom>
          <a:solidFill>
            <a:srgbClr val="4A1424"/>
          </a:solidFill>
          <a:ln w="25400">
            <a:solidFill>
              <a:srgbClr val="C8963E"/>
            </a:solidFill>
            <a:prstDash val="solid"/>
          </a:ln>
        </p:spPr>
        <p:txBody>
          <a:bodyPr/>
          <a:lstStyle/>
          <a:p>
            <a:endParaRPr lang="en-ID"/>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11091672" cy="777240"/>
          </a:xfrm>
          <a:prstGeom prst="rect">
            <a:avLst/>
          </a:prstGeom>
          <a:noFill/>
          <a:ln/>
        </p:spPr>
        <p:txBody>
          <a:bodyPr wrap="square" lIns="0" tIns="0" rIns="0" bIns="0" rtlCol="0" anchor="ctr"/>
          <a:lstStyle/>
          <a:p>
            <a:pPr marL="0" indent="0">
              <a:buNone/>
            </a:pPr>
            <a:r>
              <a:rPr lang="en-US" sz="3600" b="1" dirty="0">
                <a:solidFill>
                  <a:srgbClr val="4A1424"/>
                </a:solidFill>
                <a:latin typeface="Cambria" pitchFamily="34" charset="0"/>
                <a:ea typeface="Cambria" pitchFamily="34" charset="-122"/>
                <a:cs typeface="Cambria" pitchFamily="34" charset="-120"/>
              </a:rPr>
              <a:t>Yang Akan Kita Pelajari</a:t>
            </a:r>
            <a:endParaRPr lang="en-US" sz="3600" dirty="0"/>
          </a:p>
        </p:txBody>
      </p:sp>
      <p:sp>
        <p:nvSpPr>
          <p:cNvPr id="3" name="Shape 1"/>
          <p:cNvSpPr/>
          <p:nvPr/>
        </p:nvSpPr>
        <p:spPr>
          <a:xfrm>
            <a:off x="548640" y="1645920"/>
            <a:ext cx="2560320" cy="4297680"/>
          </a:xfrm>
          <a:prstGeom prst="roundRect">
            <a:avLst>
              <a:gd name="adj" fmla="val 4286"/>
            </a:avLst>
          </a:prstGeom>
          <a:solidFill>
            <a:srgbClr val="F7EEF0"/>
          </a:solidFill>
          <a:ln w="12700">
            <a:solidFill>
              <a:srgbClr val="F7EEF0"/>
            </a:solidFill>
            <a:prstDash val="solid"/>
          </a:ln>
        </p:spPr>
        <p:txBody>
          <a:bodyPr/>
          <a:lstStyle/>
          <a:p>
            <a:endParaRPr lang="en-ID"/>
          </a:p>
        </p:txBody>
      </p:sp>
      <p:sp>
        <p:nvSpPr>
          <p:cNvPr id="4" name="Text 2"/>
          <p:cNvSpPr txBox="1"/>
          <p:nvPr/>
        </p:nvSpPr>
        <p:spPr>
          <a:xfrm>
            <a:off x="822960" y="1920240"/>
            <a:ext cx="2011680" cy="1280160"/>
          </a:xfrm>
          <a:prstGeom prst="rect">
            <a:avLst/>
          </a:prstGeom>
          <a:noFill/>
          <a:ln/>
        </p:spPr>
        <p:txBody>
          <a:bodyPr wrap="square" lIns="0" tIns="0" rIns="0" bIns="0" rtlCol="0" anchor="ctr"/>
          <a:lstStyle/>
          <a:p>
            <a:pPr marL="0" indent="0">
              <a:buNone/>
            </a:pPr>
            <a:r>
              <a:rPr lang="en-US" sz="7200" b="1" dirty="0">
                <a:solidFill>
                  <a:srgbClr val="4A1424"/>
                </a:solidFill>
                <a:latin typeface="Cambria" pitchFamily="34" charset="0"/>
                <a:ea typeface="Cambria" pitchFamily="34" charset="-122"/>
                <a:cs typeface="Cambria" pitchFamily="34" charset="-120"/>
              </a:rPr>
              <a:t>01</a:t>
            </a:r>
            <a:endParaRPr lang="en-US" sz="7200" dirty="0"/>
          </a:p>
        </p:txBody>
      </p:sp>
      <p:sp>
        <p:nvSpPr>
          <p:cNvPr id="5" name="Text 3"/>
          <p:cNvSpPr txBox="1"/>
          <p:nvPr/>
        </p:nvSpPr>
        <p:spPr>
          <a:xfrm>
            <a:off x="822960" y="3474720"/>
            <a:ext cx="2011680" cy="914400"/>
          </a:xfrm>
          <a:prstGeom prst="rect">
            <a:avLst/>
          </a:prstGeom>
          <a:noFill/>
          <a:ln/>
        </p:spPr>
        <p:txBody>
          <a:bodyPr wrap="square" lIns="0" tIns="0" rIns="0" bIns="0" rtlCol="0" anchor="t"/>
          <a:lstStyle/>
          <a:p>
            <a:pPr marL="0" indent="0">
              <a:buNone/>
            </a:pPr>
            <a:r>
              <a:rPr lang="en-US" sz="2200" b="1" dirty="0">
                <a:solidFill>
                  <a:srgbClr val="4A1424"/>
                </a:solidFill>
                <a:latin typeface="Cambria" pitchFamily="34" charset="0"/>
                <a:ea typeface="Cambria" pitchFamily="34" charset="-122"/>
                <a:cs typeface="Cambria" pitchFamily="34" charset="-120"/>
              </a:rPr>
              <a:t>Arti Hospitalitas</a:t>
            </a:r>
            <a:endParaRPr lang="en-US" sz="2200" dirty="0"/>
          </a:p>
        </p:txBody>
      </p:sp>
      <p:sp>
        <p:nvSpPr>
          <p:cNvPr id="6" name="Text 4"/>
          <p:cNvSpPr txBox="1"/>
          <p:nvPr/>
        </p:nvSpPr>
        <p:spPr>
          <a:xfrm>
            <a:off x="822960" y="4480560"/>
            <a:ext cx="2011680" cy="1280160"/>
          </a:xfrm>
          <a:prstGeom prst="rect">
            <a:avLst/>
          </a:prstGeom>
          <a:noFill/>
          <a:ln/>
        </p:spPr>
        <p:txBody>
          <a:bodyPr wrap="square" lIns="0" tIns="0" rIns="0" bIns="0" rtlCol="0" anchor="t"/>
          <a:lstStyle/>
          <a:p>
            <a:pPr marL="0" indent="0">
              <a:buNone/>
            </a:pPr>
            <a:r>
              <a:rPr lang="en-US" sz="1600" dirty="0">
                <a:solidFill>
                  <a:srgbClr val="2B1A1F"/>
                </a:solidFill>
                <a:latin typeface="Calibri" pitchFamily="34" charset="0"/>
                <a:ea typeface="Calibri" pitchFamily="34" charset="-122"/>
                <a:cs typeface="Calibri" pitchFamily="34" charset="-120"/>
              </a:rPr>
              <a:t>Makna dan dasar iman menyambut umat.</a:t>
            </a:r>
            <a:endParaRPr lang="en-US" sz="1600" dirty="0"/>
          </a:p>
        </p:txBody>
      </p:sp>
      <p:sp>
        <p:nvSpPr>
          <p:cNvPr id="7" name="Shape 5"/>
          <p:cNvSpPr/>
          <p:nvPr/>
        </p:nvSpPr>
        <p:spPr>
          <a:xfrm>
            <a:off x="3392424" y="1645920"/>
            <a:ext cx="2560320" cy="4297680"/>
          </a:xfrm>
          <a:prstGeom prst="roundRect">
            <a:avLst>
              <a:gd name="adj" fmla="val 4286"/>
            </a:avLst>
          </a:prstGeom>
          <a:solidFill>
            <a:srgbClr val="4A1424"/>
          </a:solidFill>
          <a:ln w="12700">
            <a:solidFill>
              <a:srgbClr val="4A1424"/>
            </a:solidFill>
            <a:prstDash val="solid"/>
          </a:ln>
        </p:spPr>
        <p:txBody>
          <a:bodyPr/>
          <a:lstStyle/>
          <a:p>
            <a:endParaRPr lang="en-ID"/>
          </a:p>
        </p:txBody>
      </p:sp>
      <p:sp>
        <p:nvSpPr>
          <p:cNvPr id="8" name="Text 6"/>
          <p:cNvSpPr txBox="1"/>
          <p:nvPr/>
        </p:nvSpPr>
        <p:spPr>
          <a:xfrm>
            <a:off x="3666744" y="1920240"/>
            <a:ext cx="2011680" cy="1280160"/>
          </a:xfrm>
          <a:prstGeom prst="rect">
            <a:avLst/>
          </a:prstGeom>
          <a:noFill/>
          <a:ln/>
        </p:spPr>
        <p:txBody>
          <a:bodyPr wrap="square" lIns="0" tIns="0" rIns="0" bIns="0" rtlCol="0" anchor="ctr"/>
          <a:lstStyle/>
          <a:p>
            <a:pPr marL="0" indent="0">
              <a:buNone/>
            </a:pPr>
            <a:r>
              <a:rPr lang="en-US" sz="7200" b="1" dirty="0">
                <a:solidFill>
                  <a:srgbClr val="C8963E"/>
                </a:solidFill>
                <a:latin typeface="Cambria" pitchFamily="34" charset="0"/>
                <a:ea typeface="Cambria" pitchFamily="34" charset="-122"/>
                <a:cs typeface="Cambria" pitchFamily="34" charset="-120"/>
              </a:rPr>
              <a:t>02</a:t>
            </a:r>
            <a:endParaRPr lang="en-US" sz="7200" dirty="0"/>
          </a:p>
        </p:txBody>
      </p:sp>
      <p:sp>
        <p:nvSpPr>
          <p:cNvPr id="9" name="Text 7"/>
          <p:cNvSpPr txBox="1"/>
          <p:nvPr/>
        </p:nvSpPr>
        <p:spPr>
          <a:xfrm>
            <a:off x="3666744" y="3474720"/>
            <a:ext cx="2011680" cy="914400"/>
          </a:xfrm>
          <a:prstGeom prst="rect">
            <a:avLst/>
          </a:prstGeom>
          <a:noFill/>
          <a:ln/>
        </p:spPr>
        <p:txBody>
          <a:bodyPr wrap="square" lIns="0" tIns="0" rIns="0" bIns="0" rtlCol="0" anchor="t"/>
          <a:lstStyle/>
          <a:p>
            <a:pPr marL="0" indent="0">
              <a:buNone/>
            </a:pPr>
            <a:r>
              <a:rPr lang="en-US" sz="2200" b="1" dirty="0">
                <a:solidFill>
                  <a:srgbClr val="FFFFFF"/>
                </a:solidFill>
                <a:latin typeface="Cambria" pitchFamily="34" charset="0"/>
                <a:ea typeface="Cambria" pitchFamily="34" charset="-122"/>
                <a:cs typeface="Cambria" pitchFamily="34" charset="-120"/>
              </a:rPr>
              <a:t>Peran dan Sikap</a:t>
            </a:r>
            <a:endParaRPr lang="en-US" sz="2200" dirty="0"/>
          </a:p>
        </p:txBody>
      </p:sp>
      <p:sp>
        <p:nvSpPr>
          <p:cNvPr id="10" name="Text 8"/>
          <p:cNvSpPr txBox="1"/>
          <p:nvPr/>
        </p:nvSpPr>
        <p:spPr>
          <a:xfrm>
            <a:off x="3666744" y="4480560"/>
            <a:ext cx="2011680" cy="1280160"/>
          </a:xfrm>
          <a:prstGeom prst="rect">
            <a:avLst/>
          </a:prstGeom>
          <a:noFill/>
          <a:ln/>
        </p:spPr>
        <p:txBody>
          <a:bodyPr wrap="square" lIns="0" tIns="0" rIns="0" bIns="0" rtlCol="0" anchor="t"/>
          <a:lstStyle/>
          <a:p>
            <a:pPr marL="0" indent="0">
              <a:buNone/>
            </a:pPr>
            <a:r>
              <a:rPr lang="en-US" sz="1600" dirty="0">
                <a:solidFill>
                  <a:srgbClr val="E9D9DD"/>
                </a:solidFill>
                <a:latin typeface="Calibri" pitchFamily="34" charset="0"/>
                <a:ea typeface="Calibri" pitchFamily="34" charset="-122"/>
                <a:cs typeface="Calibri" pitchFamily="34" charset="-120"/>
              </a:rPr>
              <a:t>Siapa kita dalam Misa dan sikap dasar petugas.</a:t>
            </a:r>
            <a:endParaRPr lang="en-US" sz="1600" dirty="0"/>
          </a:p>
        </p:txBody>
      </p:sp>
      <p:sp>
        <p:nvSpPr>
          <p:cNvPr id="11" name="Shape 9"/>
          <p:cNvSpPr/>
          <p:nvPr/>
        </p:nvSpPr>
        <p:spPr>
          <a:xfrm>
            <a:off x="6236208" y="1645920"/>
            <a:ext cx="2560320" cy="4297680"/>
          </a:xfrm>
          <a:prstGeom prst="roundRect">
            <a:avLst>
              <a:gd name="adj" fmla="val 4286"/>
            </a:avLst>
          </a:prstGeom>
          <a:solidFill>
            <a:srgbClr val="F7EEF0"/>
          </a:solidFill>
          <a:ln w="12700">
            <a:solidFill>
              <a:srgbClr val="F7EEF0"/>
            </a:solidFill>
            <a:prstDash val="solid"/>
          </a:ln>
        </p:spPr>
        <p:txBody>
          <a:bodyPr/>
          <a:lstStyle/>
          <a:p>
            <a:endParaRPr lang="en-ID"/>
          </a:p>
        </p:txBody>
      </p:sp>
      <p:sp>
        <p:nvSpPr>
          <p:cNvPr id="12" name="Text 10"/>
          <p:cNvSpPr txBox="1"/>
          <p:nvPr/>
        </p:nvSpPr>
        <p:spPr>
          <a:xfrm>
            <a:off x="6510528" y="1920240"/>
            <a:ext cx="2011680" cy="1280160"/>
          </a:xfrm>
          <a:prstGeom prst="rect">
            <a:avLst/>
          </a:prstGeom>
          <a:noFill/>
          <a:ln/>
        </p:spPr>
        <p:txBody>
          <a:bodyPr wrap="square" lIns="0" tIns="0" rIns="0" bIns="0" rtlCol="0" anchor="ctr"/>
          <a:lstStyle/>
          <a:p>
            <a:pPr marL="0" indent="0">
              <a:buNone/>
            </a:pPr>
            <a:r>
              <a:rPr lang="en-US" sz="7200" b="1" dirty="0">
                <a:solidFill>
                  <a:srgbClr val="4A1424"/>
                </a:solidFill>
                <a:latin typeface="Cambria" pitchFamily="34" charset="0"/>
                <a:ea typeface="Cambria" pitchFamily="34" charset="-122"/>
                <a:cs typeface="Cambria" pitchFamily="34" charset="-120"/>
              </a:rPr>
              <a:t>03</a:t>
            </a:r>
            <a:endParaRPr lang="en-US" sz="7200" dirty="0"/>
          </a:p>
        </p:txBody>
      </p:sp>
      <p:sp>
        <p:nvSpPr>
          <p:cNvPr id="13" name="Text 11"/>
          <p:cNvSpPr txBox="1"/>
          <p:nvPr/>
        </p:nvSpPr>
        <p:spPr>
          <a:xfrm>
            <a:off x="6510528" y="3474720"/>
            <a:ext cx="2011680" cy="914400"/>
          </a:xfrm>
          <a:prstGeom prst="rect">
            <a:avLst/>
          </a:prstGeom>
          <a:noFill/>
          <a:ln/>
        </p:spPr>
        <p:txBody>
          <a:bodyPr wrap="square" lIns="0" tIns="0" rIns="0" bIns="0" rtlCol="0" anchor="t"/>
          <a:lstStyle/>
          <a:p>
            <a:pPr marL="0" indent="0">
              <a:buNone/>
            </a:pPr>
            <a:r>
              <a:rPr lang="en-US" sz="2200" b="1" dirty="0">
                <a:solidFill>
                  <a:srgbClr val="4A1424"/>
                </a:solidFill>
                <a:latin typeface="Cambria" pitchFamily="34" charset="0"/>
                <a:ea typeface="Cambria" pitchFamily="34" charset="-122"/>
                <a:cs typeface="Cambria" pitchFamily="34" charset="-120"/>
              </a:rPr>
              <a:t>Tugas dalam Misa</a:t>
            </a:r>
            <a:endParaRPr lang="en-US" sz="2200" dirty="0"/>
          </a:p>
        </p:txBody>
      </p:sp>
      <p:sp>
        <p:nvSpPr>
          <p:cNvPr id="14" name="Text 12"/>
          <p:cNvSpPr txBox="1"/>
          <p:nvPr/>
        </p:nvSpPr>
        <p:spPr>
          <a:xfrm>
            <a:off x="6510528" y="4480560"/>
            <a:ext cx="2011680" cy="1280160"/>
          </a:xfrm>
          <a:prstGeom prst="rect">
            <a:avLst/>
          </a:prstGeom>
          <a:noFill/>
          <a:ln/>
        </p:spPr>
        <p:txBody>
          <a:bodyPr wrap="square" lIns="0" tIns="0" rIns="0" bIns="0" rtlCol="0" anchor="t"/>
          <a:lstStyle/>
          <a:p>
            <a:pPr marL="0" indent="0">
              <a:buNone/>
            </a:pPr>
            <a:r>
              <a:rPr lang="en-US" sz="1600" dirty="0">
                <a:solidFill>
                  <a:srgbClr val="2B1A1F"/>
                </a:solidFill>
                <a:latin typeface="Calibri" pitchFamily="34" charset="0"/>
                <a:ea typeface="Calibri" pitchFamily="34" charset="-122"/>
                <a:cs typeface="Calibri" pitchFamily="34" charset="-120"/>
              </a:rPr>
              <a:t>Sebelum, selama, dan sesudah perayaan Ekaristi.</a:t>
            </a:r>
            <a:endParaRPr lang="en-US" sz="1600" dirty="0"/>
          </a:p>
        </p:txBody>
      </p:sp>
      <p:sp>
        <p:nvSpPr>
          <p:cNvPr id="15" name="Shape 13"/>
          <p:cNvSpPr/>
          <p:nvPr/>
        </p:nvSpPr>
        <p:spPr>
          <a:xfrm>
            <a:off x="9079992" y="1645920"/>
            <a:ext cx="2560320" cy="4297680"/>
          </a:xfrm>
          <a:prstGeom prst="roundRect">
            <a:avLst>
              <a:gd name="adj" fmla="val 4286"/>
            </a:avLst>
          </a:prstGeom>
          <a:solidFill>
            <a:srgbClr val="4A1424"/>
          </a:solidFill>
          <a:ln w="12700">
            <a:solidFill>
              <a:srgbClr val="4A1424"/>
            </a:solidFill>
            <a:prstDash val="solid"/>
          </a:ln>
        </p:spPr>
        <p:txBody>
          <a:bodyPr/>
          <a:lstStyle/>
          <a:p>
            <a:endParaRPr lang="en-ID"/>
          </a:p>
        </p:txBody>
      </p:sp>
      <p:sp>
        <p:nvSpPr>
          <p:cNvPr id="16" name="Text 14"/>
          <p:cNvSpPr txBox="1"/>
          <p:nvPr/>
        </p:nvSpPr>
        <p:spPr>
          <a:xfrm>
            <a:off x="9354312" y="1920240"/>
            <a:ext cx="2011680" cy="1280160"/>
          </a:xfrm>
          <a:prstGeom prst="rect">
            <a:avLst/>
          </a:prstGeom>
          <a:noFill/>
          <a:ln/>
        </p:spPr>
        <p:txBody>
          <a:bodyPr wrap="square" lIns="0" tIns="0" rIns="0" bIns="0" rtlCol="0" anchor="ctr"/>
          <a:lstStyle/>
          <a:p>
            <a:pPr marL="0" indent="0">
              <a:buNone/>
            </a:pPr>
            <a:r>
              <a:rPr lang="en-US" sz="7200" b="1" dirty="0">
                <a:solidFill>
                  <a:srgbClr val="C8963E"/>
                </a:solidFill>
                <a:latin typeface="Cambria" pitchFamily="34" charset="0"/>
                <a:ea typeface="Cambria" pitchFamily="34" charset="-122"/>
                <a:cs typeface="Cambria" pitchFamily="34" charset="-120"/>
              </a:rPr>
              <a:t>04</a:t>
            </a:r>
            <a:endParaRPr lang="en-US" sz="7200" dirty="0"/>
          </a:p>
        </p:txBody>
      </p:sp>
      <p:sp>
        <p:nvSpPr>
          <p:cNvPr id="17" name="Text 15"/>
          <p:cNvSpPr txBox="1"/>
          <p:nvPr/>
        </p:nvSpPr>
        <p:spPr>
          <a:xfrm>
            <a:off x="9354312" y="3474720"/>
            <a:ext cx="2011680" cy="914400"/>
          </a:xfrm>
          <a:prstGeom prst="rect">
            <a:avLst/>
          </a:prstGeom>
          <a:noFill/>
          <a:ln/>
        </p:spPr>
        <p:txBody>
          <a:bodyPr wrap="square" lIns="0" tIns="0" rIns="0" bIns="0" rtlCol="0" anchor="t"/>
          <a:lstStyle/>
          <a:p>
            <a:pPr marL="0" indent="0">
              <a:buNone/>
            </a:pPr>
            <a:r>
              <a:rPr lang="en-US" sz="2200" b="1" dirty="0">
                <a:solidFill>
                  <a:srgbClr val="FFFFFF"/>
                </a:solidFill>
                <a:latin typeface="Cambria" pitchFamily="34" charset="0"/>
                <a:ea typeface="Cambria" pitchFamily="34" charset="-122"/>
                <a:cs typeface="Cambria" pitchFamily="34" charset="-120"/>
              </a:rPr>
              <a:t>Beda dan Latihan</a:t>
            </a:r>
            <a:endParaRPr lang="en-US" sz="2200" dirty="0"/>
          </a:p>
        </p:txBody>
      </p:sp>
      <p:sp>
        <p:nvSpPr>
          <p:cNvPr id="18" name="Text 16"/>
          <p:cNvSpPr txBox="1"/>
          <p:nvPr/>
        </p:nvSpPr>
        <p:spPr>
          <a:xfrm>
            <a:off x="9354312" y="4480560"/>
            <a:ext cx="2011680" cy="1280160"/>
          </a:xfrm>
          <a:prstGeom prst="rect">
            <a:avLst/>
          </a:prstGeom>
          <a:noFill/>
          <a:ln/>
        </p:spPr>
        <p:txBody>
          <a:bodyPr wrap="square" lIns="0" tIns="0" rIns="0" bIns="0" rtlCol="0" anchor="t"/>
          <a:lstStyle/>
          <a:p>
            <a:pPr marL="0" indent="0">
              <a:buNone/>
            </a:pPr>
            <a:r>
              <a:rPr lang="en-US" sz="1600" dirty="0">
                <a:solidFill>
                  <a:srgbClr val="E9D9DD"/>
                </a:solidFill>
                <a:latin typeface="Calibri" pitchFamily="34" charset="0"/>
                <a:ea typeface="Calibri" pitchFamily="34" charset="-122"/>
                <a:cs typeface="Calibri" pitchFamily="34" charset="-120"/>
              </a:rPr>
              <a:t>Hospitalitas, tata tertib, tata laksana, lalu studi kasus dan kuis.</a:t>
            </a:r>
            <a:endParaRPr lang="en-US" sz="1600" dirty="0"/>
          </a:p>
        </p:txBody>
      </p:sp>
      <p:sp>
        <p:nvSpPr>
          <p:cNvPr id="19" name="Text 17"/>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5A5F"/>
                </a:solidFill>
                <a:latin typeface="Calibri" pitchFamily="34" charset="0"/>
                <a:ea typeface="Calibri" pitchFamily="34" charset="-122"/>
                <a:cs typeface="Calibri" pitchFamily="34" charset="-120"/>
              </a:rPr>
              <a:t>Tim Hospitalitas  ·  Pelayanan Penyambutan Umat</a:t>
            </a:r>
            <a:endParaRPr lang="en-US" sz="1000" dirty="0"/>
          </a:p>
        </p:txBody>
      </p:sp>
      <p:sp>
        <p:nvSpPr>
          <p:cNvPr id="20" name="Text 18"/>
          <p:cNvSpPr txBox="1"/>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6B5A5F"/>
                </a:solidFill>
                <a:latin typeface="Calibri" pitchFamily="34" charset="0"/>
                <a:ea typeface="Calibri" pitchFamily="34" charset="-122"/>
                <a:cs typeface="Calibri" pitchFamily="34" charset="-120"/>
              </a:rPr>
              <a:t>2</a:t>
            </a:r>
            <a:endParaRPr lang="en-US" sz="1000" dirty="0"/>
          </a:p>
        </p:txBody>
      </p:sp>
    </p:spTree>
  </p:cSld>
  <p:clrMapOvr>
    <a:masterClrMapping/>
  </p:clrMapOvr>
  <p:transition spd="med">
    <p:push/>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4A1424"/>
        </a:solidFill>
        <a:effectLst/>
      </p:bgPr>
    </p:bg>
    <p:spTree>
      <p:nvGrpSpPr>
        <p:cNvPr id="1" name=""/>
        <p:cNvGrpSpPr/>
        <p:nvPr/>
      </p:nvGrpSpPr>
      <p:grpSpPr>
        <a:xfrm>
          <a:off x="0" y="0"/>
          <a:ext cx="0" cy="0"/>
          <a:chOff x="0" y="0"/>
          <a:chExt cx="0" cy="0"/>
        </a:xfrm>
      </p:grpSpPr>
      <p:sp>
        <p:nvSpPr>
          <p:cNvPr id="2" name="Shape 0"/>
          <p:cNvSpPr/>
          <p:nvPr/>
        </p:nvSpPr>
        <p:spPr>
          <a:xfrm>
            <a:off x="8778240" y="3291840"/>
            <a:ext cx="4572000" cy="4572000"/>
          </a:xfrm>
          <a:prstGeom prst="ellipse">
            <a:avLst/>
          </a:prstGeom>
          <a:solidFill>
            <a:srgbClr val="7A2338"/>
          </a:solidFill>
          <a:ln w="12700">
            <a:solidFill>
              <a:srgbClr val="7A2338"/>
            </a:solidFill>
            <a:prstDash val="solid"/>
          </a:ln>
        </p:spPr>
        <p:txBody>
          <a:bodyPr/>
          <a:lstStyle/>
          <a:p>
            <a:endParaRPr lang="en-ID"/>
          </a:p>
        </p:txBody>
      </p:sp>
      <p:sp>
        <p:nvSpPr>
          <p:cNvPr id="3" name="Shape 1"/>
          <p:cNvSpPr/>
          <p:nvPr/>
        </p:nvSpPr>
        <p:spPr>
          <a:xfrm>
            <a:off x="731520" y="822960"/>
            <a:ext cx="1097280" cy="1097280"/>
          </a:xfrm>
          <a:prstGeom prst="ellipse">
            <a:avLst/>
          </a:prstGeom>
          <a:solidFill>
            <a:srgbClr val="C8963E"/>
          </a:solidFill>
          <a:ln w="12700">
            <a:solidFill>
              <a:srgbClr val="C8963E"/>
            </a:solidFill>
            <a:prstDash val="solid"/>
          </a:ln>
        </p:spPr>
        <p:txBody>
          <a:bodyPr/>
          <a:lstStyle/>
          <a:p>
            <a:endParaRPr lang="en-ID"/>
          </a:p>
        </p:txBody>
      </p:sp>
      <p:pic>
        <p:nvPicPr>
          <p:cNvPr id="4" name="Image 0" descr="preencoded.png"/>
          <p:cNvPicPr>
            <a:picLocks noChangeAspect="1"/>
          </p:cNvPicPr>
          <p:nvPr/>
        </p:nvPicPr>
        <p:blipFill>
          <a:blip r:embed="rId3"/>
          <a:stretch>
            <a:fillRect/>
          </a:stretch>
        </p:blipFill>
        <p:spPr>
          <a:xfrm>
            <a:off x="1024128" y="1115568"/>
            <a:ext cx="512064" cy="512064"/>
          </a:xfrm>
          <a:prstGeom prst="rect">
            <a:avLst/>
          </a:prstGeom>
        </p:spPr>
      </p:pic>
      <p:sp>
        <p:nvSpPr>
          <p:cNvPr id="5" name="Text 2"/>
          <p:cNvSpPr txBox="1"/>
          <p:nvPr/>
        </p:nvSpPr>
        <p:spPr>
          <a:xfrm>
            <a:off x="731520" y="2240280"/>
            <a:ext cx="7315200" cy="365760"/>
          </a:xfrm>
          <a:prstGeom prst="rect">
            <a:avLst/>
          </a:prstGeom>
          <a:noFill/>
          <a:ln/>
        </p:spPr>
        <p:txBody>
          <a:bodyPr wrap="square" lIns="0" tIns="0" rIns="0" bIns="0" rtlCol="0" anchor="ctr"/>
          <a:lstStyle/>
          <a:p>
            <a:pPr marL="0" indent="0">
              <a:buNone/>
            </a:pPr>
            <a:r>
              <a:rPr lang="en-US" sz="1400" b="1" kern="0" spc="400" dirty="0">
                <a:solidFill>
                  <a:srgbClr val="C8963E"/>
                </a:solidFill>
                <a:latin typeface="Calibri" pitchFamily="34" charset="0"/>
                <a:ea typeface="Calibri" pitchFamily="34" charset="-122"/>
                <a:cs typeface="Calibri" pitchFamily="34" charset="-120"/>
              </a:rPr>
              <a:t>INTI HOSPITALITAS</a:t>
            </a:r>
            <a:endParaRPr lang="en-US" sz="1400" dirty="0"/>
          </a:p>
        </p:txBody>
      </p:sp>
      <p:sp>
        <p:nvSpPr>
          <p:cNvPr id="6" name="Text 3"/>
          <p:cNvSpPr txBox="1"/>
          <p:nvPr/>
        </p:nvSpPr>
        <p:spPr>
          <a:xfrm>
            <a:off x="731520" y="2697480"/>
            <a:ext cx="9692640" cy="1920240"/>
          </a:xfrm>
          <a:prstGeom prst="rect">
            <a:avLst/>
          </a:prstGeom>
          <a:noFill/>
          <a:ln/>
        </p:spPr>
        <p:txBody>
          <a:bodyPr wrap="square" lIns="0" tIns="0" rIns="0" bIns="0" rtlCol="0" anchor="t"/>
          <a:lstStyle/>
          <a:p>
            <a:pPr marL="0" indent="0">
              <a:buNone/>
            </a:pPr>
            <a:r>
              <a:rPr lang="en-US" sz="5200" b="1" dirty="0">
                <a:solidFill>
                  <a:srgbClr val="FFFFFF"/>
                </a:solidFill>
                <a:latin typeface="Cambria" pitchFamily="34" charset="0"/>
                <a:ea typeface="Cambria" pitchFamily="34" charset="-122"/>
                <a:cs typeface="Cambria" pitchFamily="34" charset="-120"/>
              </a:rPr>
              <a:t>Setiap umat yang datang adalah tamu Kristus.</a:t>
            </a:r>
            <a:endParaRPr lang="en-US" sz="5200" dirty="0"/>
          </a:p>
        </p:txBody>
      </p:sp>
      <p:sp>
        <p:nvSpPr>
          <p:cNvPr id="7" name="Text 4"/>
          <p:cNvSpPr txBox="1"/>
          <p:nvPr/>
        </p:nvSpPr>
        <p:spPr>
          <a:xfrm>
            <a:off x="731520" y="4846320"/>
            <a:ext cx="7863840" cy="822960"/>
          </a:xfrm>
          <a:prstGeom prst="rect">
            <a:avLst/>
          </a:prstGeom>
          <a:noFill/>
          <a:ln/>
        </p:spPr>
        <p:txBody>
          <a:bodyPr wrap="square" lIns="0" tIns="0" rIns="0" bIns="0" rtlCol="0" anchor="t"/>
          <a:lstStyle/>
          <a:p>
            <a:pPr marL="0" indent="0">
              <a:buNone/>
            </a:pPr>
            <a:r>
              <a:rPr lang="en-US" sz="2000" i="1" dirty="0">
                <a:solidFill>
                  <a:srgbClr val="E9D9DD"/>
                </a:solidFill>
                <a:latin typeface="Calibri" pitchFamily="34" charset="0"/>
                <a:ea typeface="Calibri" pitchFamily="34" charset="-122"/>
                <a:cs typeface="Calibri" pitchFamily="34" charset="-120"/>
              </a:rPr>
              <a:t>Kita menyambut bukan sekadar karena tugas, tetapi karena Kristus hadir di tengah umat.</a:t>
            </a:r>
            <a:endParaRPr lang="en-US" sz="2000" dirty="0"/>
          </a:p>
        </p:txBody>
      </p:sp>
      <p:sp>
        <p:nvSpPr>
          <p:cNvPr id="8" name="Text 5"/>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E9D9DD"/>
                </a:solidFill>
                <a:latin typeface="Calibri" pitchFamily="34" charset="0"/>
                <a:ea typeface="Calibri" pitchFamily="34" charset="-122"/>
                <a:cs typeface="Calibri" pitchFamily="34" charset="-120"/>
              </a:rPr>
              <a:t>Tim Hospitalitas  ·  Pelayanan Penyambutan Umat</a:t>
            </a:r>
            <a:endParaRPr lang="en-US" sz="1000" dirty="0"/>
          </a:p>
        </p:txBody>
      </p:sp>
      <p:sp>
        <p:nvSpPr>
          <p:cNvPr id="9" name="Text 6"/>
          <p:cNvSpPr txBox="1"/>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E9D9DD"/>
                </a:solidFill>
                <a:latin typeface="Calibri" pitchFamily="34" charset="0"/>
                <a:ea typeface="Calibri" pitchFamily="34" charset="-122"/>
                <a:cs typeface="Calibri" pitchFamily="34" charset="-120"/>
              </a:rPr>
              <a:t>3</a:t>
            </a:r>
            <a:endParaRPr lang="en-US" sz="1000" dirty="0"/>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11091672" cy="777240"/>
          </a:xfrm>
          <a:prstGeom prst="rect">
            <a:avLst/>
          </a:prstGeom>
          <a:noFill/>
          <a:ln/>
        </p:spPr>
        <p:txBody>
          <a:bodyPr wrap="square" lIns="0" tIns="0" rIns="0" bIns="0" rtlCol="0" anchor="ctr"/>
          <a:lstStyle/>
          <a:p>
            <a:pPr marL="0" indent="0">
              <a:buNone/>
            </a:pPr>
            <a:r>
              <a:rPr lang="en-US" sz="3600" b="1" dirty="0">
                <a:solidFill>
                  <a:srgbClr val="4A1424"/>
                </a:solidFill>
                <a:latin typeface="Cambria" pitchFamily="34" charset="0"/>
                <a:ea typeface="Cambria" pitchFamily="34" charset="-122"/>
                <a:cs typeface="Cambria" pitchFamily="34" charset="-120"/>
              </a:rPr>
              <a:t>Apa Itu Hospitalitas?</a:t>
            </a:r>
            <a:endParaRPr lang="en-US" sz="3600" dirty="0"/>
          </a:p>
        </p:txBody>
      </p:sp>
      <p:sp>
        <p:nvSpPr>
          <p:cNvPr id="3" name="Shape 1"/>
          <p:cNvSpPr/>
          <p:nvPr/>
        </p:nvSpPr>
        <p:spPr>
          <a:xfrm>
            <a:off x="548640" y="1554480"/>
            <a:ext cx="5029200" cy="4526280"/>
          </a:xfrm>
          <a:prstGeom prst="roundRect">
            <a:avLst>
              <a:gd name="adj" fmla="val 2424"/>
            </a:avLst>
          </a:prstGeom>
          <a:solidFill>
            <a:srgbClr val="4A1424"/>
          </a:solidFill>
          <a:ln w="12700">
            <a:solidFill>
              <a:srgbClr val="4A1424"/>
            </a:solidFill>
            <a:prstDash val="solid"/>
          </a:ln>
        </p:spPr>
        <p:txBody>
          <a:bodyPr/>
          <a:lstStyle/>
          <a:p>
            <a:endParaRPr lang="en-ID"/>
          </a:p>
        </p:txBody>
      </p:sp>
      <p:sp>
        <p:nvSpPr>
          <p:cNvPr id="4" name="Text 2"/>
          <p:cNvSpPr txBox="1"/>
          <p:nvPr/>
        </p:nvSpPr>
        <p:spPr>
          <a:xfrm>
            <a:off x="914400" y="1828800"/>
            <a:ext cx="4297680" cy="914400"/>
          </a:xfrm>
          <a:prstGeom prst="rect">
            <a:avLst/>
          </a:prstGeom>
          <a:noFill/>
          <a:ln/>
        </p:spPr>
        <p:txBody>
          <a:bodyPr wrap="square" lIns="0" tIns="0" rIns="0" bIns="0" rtlCol="0" anchor="ctr"/>
          <a:lstStyle/>
          <a:p>
            <a:pPr marL="0" indent="0">
              <a:buNone/>
            </a:pPr>
            <a:r>
              <a:rPr lang="en-US" sz="5400" b="1" i="1" dirty="0">
                <a:solidFill>
                  <a:srgbClr val="C8963E"/>
                </a:solidFill>
                <a:latin typeface="Cambria" pitchFamily="34" charset="0"/>
                <a:ea typeface="Cambria" pitchFamily="34" charset="-122"/>
                <a:cs typeface="Cambria" pitchFamily="34" charset="-120"/>
              </a:rPr>
              <a:t>hospes</a:t>
            </a:r>
            <a:endParaRPr lang="en-US" sz="5400" dirty="0"/>
          </a:p>
        </p:txBody>
      </p:sp>
      <p:sp>
        <p:nvSpPr>
          <p:cNvPr id="5" name="Text 3"/>
          <p:cNvSpPr txBox="1"/>
          <p:nvPr/>
        </p:nvSpPr>
        <p:spPr>
          <a:xfrm>
            <a:off x="914400" y="2743200"/>
            <a:ext cx="4297680" cy="365760"/>
          </a:xfrm>
          <a:prstGeom prst="rect">
            <a:avLst/>
          </a:prstGeom>
          <a:noFill/>
          <a:ln/>
        </p:spPr>
        <p:txBody>
          <a:bodyPr wrap="square" lIns="0" tIns="0" rIns="0" bIns="0" rtlCol="0" anchor="ctr"/>
          <a:lstStyle/>
          <a:p>
            <a:pPr marL="0" indent="0">
              <a:buNone/>
            </a:pPr>
            <a:r>
              <a:rPr lang="en-US" sz="1600" dirty="0">
                <a:solidFill>
                  <a:srgbClr val="E9D9DD"/>
                </a:solidFill>
                <a:latin typeface="Calibri" pitchFamily="34" charset="0"/>
                <a:ea typeface="Calibri" pitchFamily="34" charset="-122"/>
                <a:cs typeface="Calibri" pitchFamily="34" charset="-120"/>
              </a:rPr>
              <a:t>bahasa Latin: tamu, sekaligus tuan rumah</a:t>
            </a:r>
            <a:endParaRPr lang="en-US" sz="1600" dirty="0"/>
          </a:p>
        </p:txBody>
      </p:sp>
      <p:sp>
        <p:nvSpPr>
          <p:cNvPr id="6" name="Text 4"/>
          <p:cNvSpPr txBox="1"/>
          <p:nvPr/>
        </p:nvSpPr>
        <p:spPr>
          <a:xfrm>
            <a:off x="914400" y="3383280"/>
            <a:ext cx="4297680" cy="2286000"/>
          </a:xfrm>
          <a:prstGeom prst="rect">
            <a:avLst/>
          </a:prstGeom>
          <a:noFill/>
          <a:ln/>
        </p:spPr>
        <p:txBody>
          <a:bodyPr wrap="square" lIns="0" tIns="0" rIns="0" bIns="0" rtlCol="0" anchor="t"/>
          <a:lstStyle/>
          <a:p>
            <a:pPr marL="0" indent="0">
              <a:buNone/>
            </a:pPr>
            <a:r>
              <a:rPr lang="en-US" sz="1900" dirty="0">
                <a:solidFill>
                  <a:srgbClr val="FFFFFF"/>
                </a:solidFill>
                <a:latin typeface="Calibri" pitchFamily="34" charset="0"/>
                <a:ea typeface="Calibri" pitchFamily="34" charset="-122"/>
                <a:cs typeface="Calibri" pitchFamily="34" charset="-120"/>
              </a:rPr>
              <a:t>Sikap dan pelayanan menyambut, menerima, dan memperhatikan setiap orang sebagai tamu yang berharga, dengan kasih, keramahan, dan rasa hormat.</a:t>
            </a:r>
            <a:endParaRPr lang="en-US" sz="1900" dirty="0"/>
          </a:p>
        </p:txBody>
      </p:sp>
      <p:sp>
        <p:nvSpPr>
          <p:cNvPr id="7" name="Shape 5"/>
          <p:cNvSpPr/>
          <p:nvPr/>
        </p:nvSpPr>
        <p:spPr>
          <a:xfrm>
            <a:off x="5943600" y="1554480"/>
            <a:ext cx="5696712" cy="1325880"/>
          </a:xfrm>
          <a:prstGeom prst="roundRect">
            <a:avLst>
              <a:gd name="adj" fmla="val 8276"/>
            </a:avLst>
          </a:prstGeom>
          <a:solidFill>
            <a:srgbClr val="F7EEF0"/>
          </a:solidFill>
          <a:ln w="12700">
            <a:solidFill>
              <a:srgbClr val="F7EEF0"/>
            </a:solidFill>
            <a:prstDash val="solid"/>
          </a:ln>
        </p:spPr>
        <p:txBody>
          <a:bodyPr/>
          <a:lstStyle/>
          <a:p>
            <a:endParaRPr lang="en-ID"/>
          </a:p>
        </p:txBody>
      </p:sp>
      <p:sp>
        <p:nvSpPr>
          <p:cNvPr id="8" name="Shape 6"/>
          <p:cNvSpPr/>
          <p:nvPr/>
        </p:nvSpPr>
        <p:spPr>
          <a:xfrm>
            <a:off x="6217920" y="1783080"/>
            <a:ext cx="868680" cy="868680"/>
          </a:xfrm>
          <a:prstGeom prst="ellipse">
            <a:avLst/>
          </a:prstGeom>
          <a:solidFill>
            <a:srgbClr val="4A1424"/>
          </a:solidFill>
          <a:ln w="6350">
            <a:solidFill>
              <a:srgbClr val="4A1424"/>
            </a:solidFill>
            <a:prstDash val="solid"/>
          </a:ln>
        </p:spPr>
        <p:txBody>
          <a:bodyPr/>
          <a:lstStyle/>
          <a:p>
            <a:endParaRPr lang="en-ID"/>
          </a:p>
        </p:txBody>
      </p:sp>
      <p:pic>
        <p:nvPicPr>
          <p:cNvPr id="9" name="Image 0" descr="preencoded.png"/>
          <p:cNvPicPr>
            <a:picLocks noChangeAspect="1"/>
          </p:cNvPicPr>
          <p:nvPr/>
        </p:nvPicPr>
        <p:blipFill>
          <a:blip r:embed="rId3"/>
          <a:stretch>
            <a:fillRect/>
          </a:stretch>
        </p:blipFill>
        <p:spPr>
          <a:xfrm>
            <a:off x="6452464" y="2017624"/>
            <a:ext cx="399593" cy="399593"/>
          </a:xfrm>
          <a:prstGeom prst="rect">
            <a:avLst/>
          </a:prstGeom>
        </p:spPr>
      </p:pic>
      <p:sp>
        <p:nvSpPr>
          <p:cNvPr id="10" name="Text 7"/>
          <p:cNvSpPr txBox="1"/>
          <p:nvPr/>
        </p:nvSpPr>
        <p:spPr>
          <a:xfrm>
            <a:off x="7360920" y="1737360"/>
            <a:ext cx="4023360" cy="365760"/>
          </a:xfrm>
          <a:prstGeom prst="rect">
            <a:avLst/>
          </a:prstGeom>
          <a:noFill/>
          <a:ln/>
        </p:spPr>
        <p:txBody>
          <a:bodyPr wrap="square" lIns="0" tIns="0" rIns="0" bIns="0" rtlCol="0" anchor="ctr"/>
          <a:lstStyle/>
          <a:p>
            <a:pPr marL="0" indent="0">
              <a:buNone/>
            </a:pPr>
            <a:r>
              <a:rPr lang="en-US" sz="2000" b="1" dirty="0">
                <a:solidFill>
                  <a:srgbClr val="4A1424"/>
                </a:solidFill>
                <a:latin typeface="Cambria" pitchFamily="34" charset="0"/>
                <a:ea typeface="Cambria" pitchFamily="34" charset="-122"/>
                <a:cs typeface="Cambria" pitchFamily="34" charset="-120"/>
              </a:rPr>
              <a:t>Sikap hati</a:t>
            </a:r>
            <a:endParaRPr lang="en-US" sz="2000" dirty="0"/>
          </a:p>
        </p:txBody>
      </p:sp>
      <p:sp>
        <p:nvSpPr>
          <p:cNvPr id="11" name="Text 8"/>
          <p:cNvSpPr txBox="1"/>
          <p:nvPr/>
        </p:nvSpPr>
        <p:spPr>
          <a:xfrm>
            <a:off x="7360920" y="2121408"/>
            <a:ext cx="4023360" cy="640080"/>
          </a:xfrm>
          <a:prstGeom prst="rect">
            <a:avLst/>
          </a:prstGeom>
          <a:noFill/>
          <a:ln/>
        </p:spPr>
        <p:txBody>
          <a:bodyPr wrap="square" lIns="0" tIns="0" rIns="0" bIns="0" rtlCol="0" anchor="t"/>
          <a:lstStyle/>
          <a:p>
            <a:pPr marL="0" indent="0">
              <a:buNone/>
            </a:pPr>
            <a:r>
              <a:rPr lang="en-US" sz="1500" dirty="0">
                <a:solidFill>
                  <a:srgbClr val="2B1A1F"/>
                </a:solidFill>
                <a:latin typeface="Calibri" pitchFamily="34" charset="0"/>
                <a:ea typeface="Calibri" pitchFamily="34" charset="-122"/>
                <a:cs typeface="Calibri" pitchFamily="34" charset="-120"/>
              </a:rPr>
              <a:t>Ramah, terbuka, dan tulus, bukan sekadar tugas atau kewajiban.</a:t>
            </a:r>
            <a:endParaRPr lang="en-US" sz="1500" dirty="0"/>
          </a:p>
        </p:txBody>
      </p:sp>
      <p:sp>
        <p:nvSpPr>
          <p:cNvPr id="12" name="Shape 9"/>
          <p:cNvSpPr/>
          <p:nvPr/>
        </p:nvSpPr>
        <p:spPr>
          <a:xfrm>
            <a:off x="5943600" y="3136392"/>
            <a:ext cx="5696712" cy="1325880"/>
          </a:xfrm>
          <a:prstGeom prst="roundRect">
            <a:avLst>
              <a:gd name="adj" fmla="val 8276"/>
            </a:avLst>
          </a:prstGeom>
          <a:solidFill>
            <a:srgbClr val="F7EEF0"/>
          </a:solidFill>
          <a:ln w="12700">
            <a:solidFill>
              <a:srgbClr val="F7EEF0"/>
            </a:solidFill>
            <a:prstDash val="solid"/>
          </a:ln>
        </p:spPr>
        <p:txBody>
          <a:bodyPr/>
          <a:lstStyle/>
          <a:p>
            <a:endParaRPr lang="en-ID"/>
          </a:p>
        </p:txBody>
      </p:sp>
      <p:sp>
        <p:nvSpPr>
          <p:cNvPr id="13" name="Shape 10"/>
          <p:cNvSpPr/>
          <p:nvPr/>
        </p:nvSpPr>
        <p:spPr>
          <a:xfrm>
            <a:off x="6217920" y="3364992"/>
            <a:ext cx="868680" cy="868680"/>
          </a:xfrm>
          <a:prstGeom prst="ellipse">
            <a:avLst/>
          </a:prstGeom>
          <a:solidFill>
            <a:srgbClr val="4A1424"/>
          </a:solidFill>
          <a:ln w="6350">
            <a:solidFill>
              <a:srgbClr val="4A1424"/>
            </a:solidFill>
            <a:prstDash val="solid"/>
          </a:ln>
        </p:spPr>
        <p:txBody>
          <a:bodyPr/>
          <a:lstStyle/>
          <a:p>
            <a:endParaRPr lang="en-ID"/>
          </a:p>
        </p:txBody>
      </p:sp>
      <p:pic>
        <p:nvPicPr>
          <p:cNvPr id="14" name="Image 1" descr="preencoded.png"/>
          <p:cNvPicPr>
            <a:picLocks noChangeAspect="1"/>
          </p:cNvPicPr>
          <p:nvPr/>
        </p:nvPicPr>
        <p:blipFill>
          <a:blip r:embed="rId4"/>
          <a:stretch>
            <a:fillRect/>
          </a:stretch>
        </p:blipFill>
        <p:spPr>
          <a:xfrm>
            <a:off x="6452464" y="3599536"/>
            <a:ext cx="399593" cy="399593"/>
          </a:xfrm>
          <a:prstGeom prst="rect">
            <a:avLst/>
          </a:prstGeom>
        </p:spPr>
      </p:pic>
      <p:sp>
        <p:nvSpPr>
          <p:cNvPr id="15" name="Text 11"/>
          <p:cNvSpPr txBox="1"/>
          <p:nvPr/>
        </p:nvSpPr>
        <p:spPr>
          <a:xfrm>
            <a:off x="7360920" y="3319272"/>
            <a:ext cx="4023360" cy="365760"/>
          </a:xfrm>
          <a:prstGeom prst="rect">
            <a:avLst/>
          </a:prstGeom>
          <a:noFill/>
          <a:ln/>
        </p:spPr>
        <p:txBody>
          <a:bodyPr wrap="square" lIns="0" tIns="0" rIns="0" bIns="0" rtlCol="0" anchor="ctr"/>
          <a:lstStyle/>
          <a:p>
            <a:pPr marL="0" indent="0">
              <a:buNone/>
            </a:pPr>
            <a:r>
              <a:rPr lang="en-US" sz="2000" b="1" dirty="0">
                <a:solidFill>
                  <a:srgbClr val="4A1424"/>
                </a:solidFill>
                <a:latin typeface="Cambria" pitchFamily="34" charset="0"/>
                <a:ea typeface="Cambria" pitchFamily="34" charset="-122"/>
                <a:cs typeface="Cambria" pitchFamily="34" charset="-120"/>
              </a:rPr>
              <a:t>Pelayanan nyata</a:t>
            </a:r>
            <a:endParaRPr lang="en-US" sz="2000" dirty="0"/>
          </a:p>
        </p:txBody>
      </p:sp>
      <p:sp>
        <p:nvSpPr>
          <p:cNvPr id="16" name="Text 12"/>
          <p:cNvSpPr txBox="1"/>
          <p:nvPr/>
        </p:nvSpPr>
        <p:spPr>
          <a:xfrm>
            <a:off x="7360920" y="3703320"/>
            <a:ext cx="4023360" cy="640080"/>
          </a:xfrm>
          <a:prstGeom prst="rect">
            <a:avLst/>
          </a:prstGeom>
          <a:noFill/>
          <a:ln/>
        </p:spPr>
        <p:txBody>
          <a:bodyPr wrap="square" lIns="0" tIns="0" rIns="0" bIns="0" rtlCol="0" anchor="t"/>
          <a:lstStyle/>
          <a:p>
            <a:pPr marL="0" indent="0">
              <a:buNone/>
            </a:pPr>
            <a:r>
              <a:rPr lang="en-US" sz="1500" dirty="0">
                <a:solidFill>
                  <a:srgbClr val="2B1A1F"/>
                </a:solidFill>
                <a:latin typeface="Calibri" pitchFamily="34" charset="0"/>
                <a:ea typeface="Calibri" pitchFamily="34" charset="-122"/>
                <a:cs typeface="Calibri" pitchFamily="34" charset="-120"/>
              </a:rPr>
              <a:t>Menyambut, mengarahkan, dan membantu umat dengan sigap.</a:t>
            </a:r>
            <a:endParaRPr lang="en-US" sz="1500" dirty="0"/>
          </a:p>
        </p:txBody>
      </p:sp>
      <p:sp>
        <p:nvSpPr>
          <p:cNvPr id="17" name="Shape 13"/>
          <p:cNvSpPr/>
          <p:nvPr/>
        </p:nvSpPr>
        <p:spPr>
          <a:xfrm>
            <a:off x="5943600" y="4718304"/>
            <a:ext cx="5696712" cy="1325880"/>
          </a:xfrm>
          <a:prstGeom prst="roundRect">
            <a:avLst>
              <a:gd name="adj" fmla="val 8276"/>
            </a:avLst>
          </a:prstGeom>
          <a:solidFill>
            <a:srgbClr val="F7EEF0"/>
          </a:solidFill>
          <a:ln w="12700">
            <a:solidFill>
              <a:srgbClr val="F7EEF0"/>
            </a:solidFill>
            <a:prstDash val="solid"/>
          </a:ln>
        </p:spPr>
        <p:txBody>
          <a:bodyPr/>
          <a:lstStyle/>
          <a:p>
            <a:endParaRPr lang="en-ID"/>
          </a:p>
        </p:txBody>
      </p:sp>
      <p:sp>
        <p:nvSpPr>
          <p:cNvPr id="18" name="Shape 14"/>
          <p:cNvSpPr/>
          <p:nvPr/>
        </p:nvSpPr>
        <p:spPr>
          <a:xfrm>
            <a:off x="6217920" y="4946904"/>
            <a:ext cx="868680" cy="868680"/>
          </a:xfrm>
          <a:prstGeom prst="ellipse">
            <a:avLst/>
          </a:prstGeom>
          <a:solidFill>
            <a:srgbClr val="4A1424"/>
          </a:solidFill>
          <a:ln w="6350">
            <a:solidFill>
              <a:srgbClr val="4A1424"/>
            </a:solidFill>
            <a:prstDash val="solid"/>
          </a:ln>
        </p:spPr>
        <p:txBody>
          <a:bodyPr/>
          <a:lstStyle/>
          <a:p>
            <a:endParaRPr lang="en-ID"/>
          </a:p>
        </p:txBody>
      </p:sp>
      <p:pic>
        <p:nvPicPr>
          <p:cNvPr id="19" name="Image 2" descr="preencoded.png"/>
          <p:cNvPicPr>
            <a:picLocks noChangeAspect="1"/>
          </p:cNvPicPr>
          <p:nvPr/>
        </p:nvPicPr>
        <p:blipFill>
          <a:blip r:embed="rId5"/>
          <a:stretch>
            <a:fillRect/>
          </a:stretch>
        </p:blipFill>
        <p:spPr>
          <a:xfrm>
            <a:off x="6452464" y="5181448"/>
            <a:ext cx="399593" cy="399593"/>
          </a:xfrm>
          <a:prstGeom prst="rect">
            <a:avLst/>
          </a:prstGeom>
        </p:spPr>
      </p:pic>
      <p:sp>
        <p:nvSpPr>
          <p:cNvPr id="20" name="Text 15"/>
          <p:cNvSpPr txBox="1"/>
          <p:nvPr/>
        </p:nvSpPr>
        <p:spPr>
          <a:xfrm>
            <a:off x="7360920" y="4901184"/>
            <a:ext cx="4023360" cy="365760"/>
          </a:xfrm>
          <a:prstGeom prst="rect">
            <a:avLst/>
          </a:prstGeom>
          <a:noFill/>
          <a:ln/>
        </p:spPr>
        <p:txBody>
          <a:bodyPr wrap="square" lIns="0" tIns="0" rIns="0" bIns="0" rtlCol="0" anchor="ctr"/>
          <a:lstStyle/>
          <a:p>
            <a:pPr marL="0" indent="0">
              <a:buNone/>
            </a:pPr>
            <a:r>
              <a:rPr lang="en-US" sz="2000" b="1" dirty="0">
                <a:solidFill>
                  <a:srgbClr val="4A1424"/>
                </a:solidFill>
                <a:latin typeface="Cambria" pitchFamily="34" charset="0"/>
                <a:ea typeface="Cambria" pitchFamily="34" charset="-122"/>
                <a:cs typeface="Cambria" pitchFamily="34" charset="-120"/>
              </a:rPr>
              <a:t>Demi liturgi</a:t>
            </a:r>
            <a:endParaRPr lang="en-US" sz="2000" dirty="0"/>
          </a:p>
        </p:txBody>
      </p:sp>
      <p:sp>
        <p:nvSpPr>
          <p:cNvPr id="21" name="Text 16"/>
          <p:cNvSpPr txBox="1"/>
          <p:nvPr/>
        </p:nvSpPr>
        <p:spPr>
          <a:xfrm>
            <a:off x="7360920" y="5285232"/>
            <a:ext cx="4023360" cy="640080"/>
          </a:xfrm>
          <a:prstGeom prst="rect">
            <a:avLst/>
          </a:prstGeom>
          <a:noFill/>
          <a:ln/>
        </p:spPr>
        <p:txBody>
          <a:bodyPr wrap="square" lIns="0" tIns="0" rIns="0" bIns="0" rtlCol="0" anchor="t"/>
          <a:lstStyle/>
          <a:p>
            <a:pPr marL="0" indent="0">
              <a:buNone/>
            </a:pPr>
            <a:r>
              <a:rPr lang="en-US" sz="1500" dirty="0">
                <a:solidFill>
                  <a:srgbClr val="2B1A1F"/>
                </a:solidFill>
                <a:latin typeface="Calibri" pitchFamily="34" charset="0"/>
                <a:ea typeface="Calibri" pitchFamily="34" charset="-122"/>
                <a:cs typeface="Calibri" pitchFamily="34" charset="-120"/>
              </a:rPr>
              <a:t>Menciptakan suasana yang membantu umat berdoa dan merayakan Ekaristi.</a:t>
            </a:r>
            <a:endParaRPr lang="en-US" sz="1500" dirty="0"/>
          </a:p>
        </p:txBody>
      </p:sp>
      <p:sp>
        <p:nvSpPr>
          <p:cNvPr id="22" name="Text 17"/>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5A5F"/>
                </a:solidFill>
                <a:latin typeface="Calibri" pitchFamily="34" charset="0"/>
                <a:ea typeface="Calibri" pitchFamily="34" charset="-122"/>
                <a:cs typeface="Calibri" pitchFamily="34" charset="-120"/>
              </a:rPr>
              <a:t>Tim Hospitalitas  ·  Pelayanan Penyambutan Umat</a:t>
            </a:r>
            <a:endParaRPr lang="en-US" sz="1000" dirty="0"/>
          </a:p>
        </p:txBody>
      </p:sp>
      <p:sp>
        <p:nvSpPr>
          <p:cNvPr id="23" name="Text 18"/>
          <p:cNvSpPr txBox="1"/>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6B5A5F"/>
                </a:solidFill>
                <a:latin typeface="Calibri" pitchFamily="34" charset="0"/>
                <a:ea typeface="Calibri" pitchFamily="34" charset="-122"/>
                <a:cs typeface="Calibri" pitchFamily="34" charset="-120"/>
              </a:rPr>
              <a:t>4</a:t>
            </a:r>
            <a:endParaRPr lang="en-US" sz="1000" dirty="0"/>
          </a:p>
        </p:txBody>
      </p:sp>
    </p:spTree>
  </p:cSld>
  <p:clrMapOvr>
    <a:masterClrMapping/>
  </p:clrMapOvr>
  <p:transition spd="med">
    <p:push/>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11091672" cy="777240"/>
          </a:xfrm>
          <a:prstGeom prst="rect">
            <a:avLst/>
          </a:prstGeom>
          <a:noFill/>
          <a:ln/>
        </p:spPr>
        <p:txBody>
          <a:bodyPr wrap="square" lIns="0" tIns="0" rIns="0" bIns="0" rtlCol="0" anchor="ctr"/>
          <a:lstStyle/>
          <a:p>
            <a:pPr marL="0" indent="0">
              <a:buNone/>
            </a:pPr>
            <a:r>
              <a:rPr lang="en-US" sz="3600" b="1" dirty="0">
                <a:solidFill>
                  <a:srgbClr val="4A1424"/>
                </a:solidFill>
                <a:latin typeface="Cambria" pitchFamily="34" charset="0"/>
                <a:ea typeface="Cambria" pitchFamily="34" charset="-122"/>
                <a:cs typeface="Cambria" pitchFamily="34" charset="-120"/>
              </a:rPr>
              <a:t>Mengapa Kita Menyambut?</a:t>
            </a:r>
            <a:endParaRPr lang="en-US" sz="3600" dirty="0"/>
          </a:p>
        </p:txBody>
      </p:sp>
      <p:sp>
        <p:nvSpPr>
          <p:cNvPr id="3" name="Shape 1"/>
          <p:cNvSpPr/>
          <p:nvPr/>
        </p:nvSpPr>
        <p:spPr>
          <a:xfrm>
            <a:off x="548640" y="2286000"/>
            <a:ext cx="3474720" cy="3840480"/>
          </a:xfrm>
          <a:prstGeom prst="roundRect">
            <a:avLst>
              <a:gd name="adj" fmla="val 3158"/>
            </a:avLst>
          </a:prstGeom>
          <a:solidFill>
            <a:srgbClr val="F7EEF0"/>
          </a:solidFill>
          <a:ln w="12700">
            <a:solidFill>
              <a:srgbClr val="F7EEF0"/>
            </a:solidFill>
            <a:prstDash val="solid"/>
          </a:ln>
        </p:spPr>
        <p:txBody>
          <a:bodyPr/>
          <a:lstStyle/>
          <a:p>
            <a:endParaRPr lang="en-ID"/>
          </a:p>
        </p:txBody>
      </p:sp>
      <p:sp>
        <p:nvSpPr>
          <p:cNvPr id="4" name="Shape 2"/>
          <p:cNvSpPr/>
          <p:nvPr/>
        </p:nvSpPr>
        <p:spPr>
          <a:xfrm>
            <a:off x="868680" y="1645920"/>
            <a:ext cx="1280160" cy="1280160"/>
          </a:xfrm>
          <a:prstGeom prst="ellipse">
            <a:avLst/>
          </a:prstGeom>
          <a:solidFill>
            <a:srgbClr val="4A1424"/>
          </a:solidFill>
          <a:ln w="63500">
            <a:solidFill>
              <a:srgbClr val="FFFFFF"/>
            </a:solidFill>
            <a:prstDash val="solid"/>
          </a:ln>
        </p:spPr>
        <p:txBody>
          <a:bodyPr/>
          <a:lstStyle/>
          <a:p>
            <a:endParaRPr lang="en-ID"/>
          </a:p>
        </p:txBody>
      </p:sp>
      <p:pic>
        <p:nvPicPr>
          <p:cNvPr id="5" name="Image 0" descr="preencoded.png"/>
          <p:cNvPicPr>
            <a:picLocks noChangeAspect="1"/>
          </p:cNvPicPr>
          <p:nvPr/>
        </p:nvPicPr>
        <p:blipFill>
          <a:blip r:embed="rId3"/>
          <a:stretch>
            <a:fillRect/>
          </a:stretch>
        </p:blipFill>
        <p:spPr>
          <a:xfrm>
            <a:off x="1216152" y="1993392"/>
            <a:ext cx="585216" cy="585216"/>
          </a:xfrm>
          <a:prstGeom prst="rect">
            <a:avLst/>
          </a:prstGeom>
        </p:spPr>
      </p:pic>
      <p:sp>
        <p:nvSpPr>
          <p:cNvPr id="6" name="Text 3"/>
          <p:cNvSpPr txBox="1"/>
          <p:nvPr/>
        </p:nvSpPr>
        <p:spPr>
          <a:xfrm>
            <a:off x="868680" y="3017520"/>
            <a:ext cx="2834640" cy="777240"/>
          </a:xfrm>
          <a:prstGeom prst="rect">
            <a:avLst/>
          </a:prstGeom>
          <a:noFill/>
          <a:ln/>
        </p:spPr>
        <p:txBody>
          <a:bodyPr wrap="square" lIns="0" tIns="0" rIns="0" bIns="0" rtlCol="0" anchor="t"/>
          <a:lstStyle/>
          <a:p>
            <a:pPr marL="0" indent="0">
              <a:buNone/>
            </a:pPr>
            <a:r>
              <a:rPr lang="en-US" sz="2100" b="1" dirty="0">
                <a:solidFill>
                  <a:srgbClr val="4A1424"/>
                </a:solidFill>
                <a:latin typeface="Cambria" pitchFamily="34" charset="0"/>
                <a:ea typeface="Cambria" pitchFamily="34" charset="-122"/>
                <a:cs typeface="Cambria" pitchFamily="34" charset="-120"/>
              </a:rPr>
              <a:t>Kristus hadir di tengah umat</a:t>
            </a:r>
            <a:endParaRPr lang="en-US" sz="2100" dirty="0"/>
          </a:p>
        </p:txBody>
      </p:sp>
      <p:sp>
        <p:nvSpPr>
          <p:cNvPr id="7" name="Text 4"/>
          <p:cNvSpPr txBox="1"/>
          <p:nvPr/>
        </p:nvSpPr>
        <p:spPr>
          <a:xfrm>
            <a:off x="868680" y="3886200"/>
            <a:ext cx="2834640" cy="1371600"/>
          </a:xfrm>
          <a:prstGeom prst="rect">
            <a:avLst/>
          </a:prstGeom>
          <a:noFill/>
          <a:ln/>
        </p:spPr>
        <p:txBody>
          <a:bodyPr wrap="square" lIns="0" tIns="0" rIns="0" bIns="0" rtlCol="0" anchor="t"/>
          <a:lstStyle/>
          <a:p>
            <a:pPr marL="0" indent="0">
              <a:buNone/>
            </a:pPr>
            <a:r>
              <a:rPr lang="en-US" sz="1500" dirty="0">
                <a:solidFill>
                  <a:srgbClr val="2B1A1F"/>
                </a:solidFill>
                <a:latin typeface="Calibri" pitchFamily="34" charset="0"/>
                <a:ea typeface="Calibri" pitchFamily="34" charset="-122"/>
                <a:cs typeface="Calibri" pitchFamily="34" charset="-120"/>
              </a:rPr>
              <a:t>Ketika umat berkumpul dan berdoa, Kristus sendiri hadir. Sambutan kita menjadi tanda penerimaan terhadap kehadiran-Nya.</a:t>
            </a:r>
            <a:endParaRPr lang="en-US" sz="1500" dirty="0"/>
          </a:p>
        </p:txBody>
      </p:sp>
      <p:sp>
        <p:nvSpPr>
          <p:cNvPr id="8" name="Shape 5"/>
          <p:cNvSpPr/>
          <p:nvPr/>
        </p:nvSpPr>
        <p:spPr>
          <a:xfrm>
            <a:off x="868680" y="5349240"/>
            <a:ext cx="2011680" cy="457200"/>
          </a:xfrm>
          <a:prstGeom prst="roundRect">
            <a:avLst>
              <a:gd name="adj" fmla="val 50000"/>
            </a:avLst>
          </a:prstGeom>
          <a:solidFill>
            <a:srgbClr val="4A1424"/>
          </a:solidFill>
          <a:ln w="12700">
            <a:solidFill>
              <a:srgbClr val="4A1424"/>
            </a:solidFill>
            <a:prstDash val="solid"/>
          </a:ln>
        </p:spPr>
        <p:txBody>
          <a:bodyPr/>
          <a:lstStyle/>
          <a:p>
            <a:endParaRPr lang="en-ID"/>
          </a:p>
        </p:txBody>
      </p:sp>
      <p:sp>
        <p:nvSpPr>
          <p:cNvPr id="9" name="Text 6"/>
          <p:cNvSpPr txBox="1"/>
          <p:nvPr/>
        </p:nvSpPr>
        <p:spPr>
          <a:xfrm>
            <a:off x="868680" y="5349240"/>
            <a:ext cx="2011680"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Mat 18:20  ·  SC 7</a:t>
            </a:r>
            <a:endParaRPr lang="en-US" sz="1200" dirty="0"/>
          </a:p>
        </p:txBody>
      </p:sp>
      <p:sp>
        <p:nvSpPr>
          <p:cNvPr id="10" name="Shape 7"/>
          <p:cNvSpPr/>
          <p:nvPr/>
        </p:nvSpPr>
        <p:spPr>
          <a:xfrm>
            <a:off x="4357116" y="2286000"/>
            <a:ext cx="3474720" cy="3840480"/>
          </a:xfrm>
          <a:prstGeom prst="roundRect">
            <a:avLst>
              <a:gd name="adj" fmla="val 3158"/>
            </a:avLst>
          </a:prstGeom>
          <a:solidFill>
            <a:srgbClr val="F7EEF0"/>
          </a:solidFill>
          <a:ln w="12700">
            <a:solidFill>
              <a:srgbClr val="F7EEF0"/>
            </a:solidFill>
            <a:prstDash val="solid"/>
          </a:ln>
        </p:spPr>
        <p:txBody>
          <a:bodyPr/>
          <a:lstStyle/>
          <a:p>
            <a:endParaRPr lang="en-ID"/>
          </a:p>
        </p:txBody>
      </p:sp>
      <p:sp>
        <p:nvSpPr>
          <p:cNvPr id="11" name="Shape 8"/>
          <p:cNvSpPr/>
          <p:nvPr/>
        </p:nvSpPr>
        <p:spPr>
          <a:xfrm>
            <a:off x="4677156" y="1645920"/>
            <a:ext cx="1280160" cy="1280160"/>
          </a:xfrm>
          <a:prstGeom prst="ellipse">
            <a:avLst/>
          </a:prstGeom>
          <a:solidFill>
            <a:srgbClr val="4A1424"/>
          </a:solidFill>
          <a:ln w="63500">
            <a:solidFill>
              <a:srgbClr val="FFFFFF"/>
            </a:solidFill>
            <a:prstDash val="solid"/>
          </a:ln>
        </p:spPr>
        <p:txBody>
          <a:bodyPr/>
          <a:lstStyle/>
          <a:p>
            <a:endParaRPr lang="en-ID"/>
          </a:p>
        </p:txBody>
      </p:sp>
      <p:pic>
        <p:nvPicPr>
          <p:cNvPr id="12" name="Image 1" descr="preencoded.png"/>
          <p:cNvPicPr>
            <a:picLocks noChangeAspect="1"/>
          </p:cNvPicPr>
          <p:nvPr/>
        </p:nvPicPr>
        <p:blipFill>
          <a:blip r:embed="rId4"/>
          <a:stretch>
            <a:fillRect/>
          </a:stretch>
        </p:blipFill>
        <p:spPr>
          <a:xfrm>
            <a:off x="5024628" y="1993392"/>
            <a:ext cx="585216" cy="585216"/>
          </a:xfrm>
          <a:prstGeom prst="rect">
            <a:avLst/>
          </a:prstGeom>
        </p:spPr>
      </p:pic>
      <p:sp>
        <p:nvSpPr>
          <p:cNvPr id="13" name="Text 9"/>
          <p:cNvSpPr txBox="1"/>
          <p:nvPr/>
        </p:nvSpPr>
        <p:spPr>
          <a:xfrm>
            <a:off x="4677156" y="3017520"/>
            <a:ext cx="2834640" cy="777240"/>
          </a:xfrm>
          <a:prstGeom prst="rect">
            <a:avLst/>
          </a:prstGeom>
          <a:noFill/>
          <a:ln/>
        </p:spPr>
        <p:txBody>
          <a:bodyPr wrap="square" lIns="0" tIns="0" rIns="0" bIns="0" rtlCol="0" anchor="t"/>
          <a:lstStyle/>
          <a:p>
            <a:pPr marL="0" indent="0">
              <a:buNone/>
            </a:pPr>
            <a:r>
              <a:rPr lang="en-US" sz="2100" b="1" dirty="0">
                <a:solidFill>
                  <a:srgbClr val="4A1424"/>
                </a:solidFill>
                <a:latin typeface="Cambria" pitchFamily="34" charset="0"/>
                <a:ea typeface="Cambria" pitchFamily="34" charset="-122"/>
                <a:cs typeface="Cambria" pitchFamily="34" charset="-120"/>
              </a:rPr>
              <a:t>Tamu adalah Kristus sendiri</a:t>
            </a:r>
            <a:endParaRPr lang="en-US" sz="2100" dirty="0"/>
          </a:p>
        </p:txBody>
      </p:sp>
      <p:sp>
        <p:nvSpPr>
          <p:cNvPr id="14" name="Text 10"/>
          <p:cNvSpPr txBox="1"/>
          <p:nvPr/>
        </p:nvSpPr>
        <p:spPr>
          <a:xfrm>
            <a:off x="4677156" y="3886200"/>
            <a:ext cx="2834640" cy="1371600"/>
          </a:xfrm>
          <a:prstGeom prst="rect">
            <a:avLst/>
          </a:prstGeom>
          <a:noFill/>
          <a:ln/>
        </p:spPr>
        <p:txBody>
          <a:bodyPr wrap="square" lIns="0" tIns="0" rIns="0" bIns="0" rtlCol="0" anchor="t"/>
          <a:lstStyle/>
          <a:p>
            <a:pPr marL="0" indent="0">
              <a:buNone/>
            </a:pPr>
            <a:r>
              <a:rPr lang="en-US" sz="1500" dirty="0">
                <a:solidFill>
                  <a:srgbClr val="2B1A1F"/>
                </a:solidFill>
                <a:latin typeface="Calibri" pitchFamily="34" charset="0"/>
                <a:ea typeface="Calibri" pitchFamily="34" charset="-122"/>
                <a:cs typeface="Calibri" pitchFamily="34" charset="-120"/>
              </a:rPr>
              <a:t>Kristus menyebut diri-Nya sebagai orang asing yang diterima. Keramahan kepada sesama adalah keramahan kepada-Nya.</a:t>
            </a:r>
            <a:endParaRPr lang="en-US" sz="1500" dirty="0"/>
          </a:p>
        </p:txBody>
      </p:sp>
      <p:sp>
        <p:nvSpPr>
          <p:cNvPr id="15" name="Shape 11"/>
          <p:cNvSpPr/>
          <p:nvPr/>
        </p:nvSpPr>
        <p:spPr>
          <a:xfrm>
            <a:off x="4677156" y="5349240"/>
            <a:ext cx="2011680" cy="457200"/>
          </a:xfrm>
          <a:prstGeom prst="roundRect">
            <a:avLst>
              <a:gd name="adj" fmla="val 50000"/>
            </a:avLst>
          </a:prstGeom>
          <a:solidFill>
            <a:srgbClr val="4A1424"/>
          </a:solidFill>
          <a:ln w="12700">
            <a:solidFill>
              <a:srgbClr val="4A1424"/>
            </a:solidFill>
            <a:prstDash val="solid"/>
          </a:ln>
        </p:spPr>
        <p:txBody>
          <a:bodyPr/>
          <a:lstStyle/>
          <a:p>
            <a:endParaRPr lang="en-ID"/>
          </a:p>
        </p:txBody>
      </p:sp>
      <p:sp>
        <p:nvSpPr>
          <p:cNvPr id="16" name="Text 12"/>
          <p:cNvSpPr txBox="1"/>
          <p:nvPr/>
        </p:nvSpPr>
        <p:spPr>
          <a:xfrm>
            <a:off x="4677156" y="5349240"/>
            <a:ext cx="2011680"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Mat 25:35  ·  Ibr 13:2</a:t>
            </a:r>
            <a:endParaRPr lang="en-US" sz="1200" dirty="0"/>
          </a:p>
        </p:txBody>
      </p:sp>
      <p:sp>
        <p:nvSpPr>
          <p:cNvPr id="17" name="Shape 13"/>
          <p:cNvSpPr/>
          <p:nvPr/>
        </p:nvSpPr>
        <p:spPr>
          <a:xfrm>
            <a:off x="8165592" y="2286000"/>
            <a:ext cx="3474720" cy="3840480"/>
          </a:xfrm>
          <a:prstGeom prst="roundRect">
            <a:avLst>
              <a:gd name="adj" fmla="val 3158"/>
            </a:avLst>
          </a:prstGeom>
          <a:solidFill>
            <a:srgbClr val="F7EEF0"/>
          </a:solidFill>
          <a:ln w="12700">
            <a:solidFill>
              <a:srgbClr val="F7EEF0"/>
            </a:solidFill>
            <a:prstDash val="solid"/>
          </a:ln>
        </p:spPr>
        <p:txBody>
          <a:bodyPr/>
          <a:lstStyle/>
          <a:p>
            <a:endParaRPr lang="en-ID"/>
          </a:p>
        </p:txBody>
      </p:sp>
      <p:sp>
        <p:nvSpPr>
          <p:cNvPr id="18" name="Shape 14"/>
          <p:cNvSpPr/>
          <p:nvPr/>
        </p:nvSpPr>
        <p:spPr>
          <a:xfrm>
            <a:off x="8485632" y="1645920"/>
            <a:ext cx="1280160" cy="1280160"/>
          </a:xfrm>
          <a:prstGeom prst="ellipse">
            <a:avLst/>
          </a:prstGeom>
          <a:solidFill>
            <a:srgbClr val="4A1424"/>
          </a:solidFill>
          <a:ln w="63500">
            <a:solidFill>
              <a:srgbClr val="FFFFFF"/>
            </a:solidFill>
            <a:prstDash val="solid"/>
          </a:ln>
        </p:spPr>
        <p:txBody>
          <a:bodyPr/>
          <a:lstStyle/>
          <a:p>
            <a:endParaRPr lang="en-ID"/>
          </a:p>
        </p:txBody>
      </p:sp>
      <p:pic>
        <p:nvPicPr>
          <p:cNvPr id="19" name="Image 2" descr="preencoded.png"/>
          <p:cNvPicPr>
            <a:picLocks noChangeAspect="1"/>
          </p:cNvPicPr>
          <p:nvPr/>
        </p:nvPicPr>
        <p:blipFill>
          <a:blip r:embed="rId5"/>
          <a:stretch>
            <a:fillRect/>
          </a:stretch>
        </p:blipFill>
        <p:spPr>
          <a:xfrm>
            <a:off x="8833104" y="1993392"/>
            <a:ext cx="585216" cy="585216"/>
          </a:xfrm>
          <a:prstGeom prst="rect">
            <a:avLst/>
          </a:prstGeom>
        </p:spPr>
      </p:pic>
      <p:sp>
        <p:nvSpPr>
          <p:cNvPr id="20" name="Text 15"/>
          <p:cNvSpPr txBox="1"/>
          <p:nvPr/>
        </p:nvSpPr>
        <p:spPr>
          <a:xfrm>
            <a:off x="8485632" y="3017520"/>
            <a:ext cx="2834640" cy="777240"/>
          </a:xfrm>
          <a:prstGeom prst="rect">
            <a:avLst/>
          </a:prstGeom>
          <a:noFill/>
          <a:ln/>
        </p:spPr>
        <p:txBody>
          <a:bodyPr wrap="square" lIns="0" tIns="0" rIns="0" bIns="0" rtlCol="0" anchor="t"/>
          <a:lstStyle/>
          <a:p>
            <a:pPr marL="0" indent="0">
              <a:buNone/>
            </a:pPr>
            <a:r>
              <a:rPr lang="en-US" sz="2100" b="1" dirty="0">
                <a:solidFill>
                  <a:srgbClr val="4A1424"/>
                </a:solidFill>
                <a:latin typeface="Cambria" pitchFamily="34" charset="0"/>
                <a:ea typeface="Cambria" pitchFamily="34" charset="-122"/>
                <a:cs typeface="Cambria" pitchFamily="34" charset="-120"/>
              </a:rPr>
              <a:t>Gereja adalah keluarga Allah</a:t>
            </a:r>
            <a:endParaRPr lang="en-US" sz="2100" dirty="0"/>
          </a:p>
        </p:txBody>
      </p:sp>
      <p:sp>
        <p:nvSpPr>
          <p:cNvPr id="21" name="Text 16"/>
          <p:cNvSpPr txBox="1"/>
          <p:nvPr/>
        </p:nvSpPr>
        <p:spPr>
          <a:xfrm>
            <a:off x="8485632" y="3886200"/>
            <a:ext cx="2834640" cy="1371600"/>
          </a:xfrm>
          <a:prstGeom prst="rect">
            <a:avLst/>
          </a:prstGeom>
          <a:noFill/>
          <a:ln/>
        </p:spPr>
        <p:txBody>
          <a:bodyPr wrap="square" lIns="0" tIns="0" rIns="0" bIns="0" rtlCol="0" anchor="t"/>
          <a:lstStyle/>
          <a:p>
            <a:pPr marL="0" indent="0">
              <a:buNone/>
            </a:pPr>
            <a:r>
              <a:rPr lang="en-US" sz="1500" dirty="0">
                <a:solidFill>
                  <a:srgbClr val="2B1A1F"/>
                </a:solidFill>
                <a:latin typeface="Calibri" pitchFamily="34" charset="0"/>
                <a:ea typeface="Calibri" pitchFamily="34" charset="-122"/>
                <a:cs typeface="Calibri" pitchFamily="34" charset="-120"/>
              </a:rPr>
              <a:t>Di rumah Tuhan tidak ada orang asing. Umat baru maupun yang lama tak hadir berhak merasa diterima.</a:t>
            </a:r>
            <a:endParaRPr lang="en-US" sz="1500" dirty="0"/>
          </a:p>
        </p:txBody>
      </p:sp>
      <p:sp>
        <p:nvSpPr>
          <p:cNvPr id="22" name="Shape 17"/>
          <p:cNvSpPr/>
          <p:nvPr/>
        </p:nvSpPr>
        <p:spPr>
          <a:xfrm>
            <a:off x="8485632" y="5349240"/>
            <a:ext cx="2011680" cy="457200"/>
          </a:xfrm>
          <a:prstGeom prst="roundRect">
            <a:avLst>
              <a:gd name="adj" fmla="val 50000"/>
            </a:avLst>
          </a:prstGeom>
          <a:solidFill>
            <a:srgbClr val="4A1424"/>
          </a:solidFill>
          <a:ln w="12700">
            <a:solidFill>
              <a:srgbClr val="4A1424"/>
            </a:solidFill>
            <a:prstDash val="solid"/>
          </a:ln>
        </p:spPr>
        <p:txBody>
          <a:bodyPr/>
          <a:lstStyle/>
          <a:p>
            <a:endParaRPr lang="en-ID"/>
          </a:p>
        </p:txBody>
      </p:sp>
      <p:sp>
        <p:nvSpPr>
          <p:cNvPr id="23" name="Text 18"/>
          <p:cNvSpPr txBox="1"/>
          <p:nvPr/>
        </p:nvSpPr>
        <p:spPr>
          <a:xfrm>
            <a:off x="8485632" y="5349240"/>
            <a:ext cx="2011680"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Ef 2:19</a:t>
            </a:r>
            <a:endParaRPr lang="en-US" sz="1200" dirty="0"/>
          </a:p>
        </p:txBody>
      </p:sp>
      <p:sp>
        <p:nvSpPr>
          <p:cNvPr id="24" name="Text 19"/>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5A5F"/>
                </a:solidFill>
                <a:latin typeface="Calibri" pitchFamily="34" charset="0"/>
                <a:ea typeface="Calibri" pitchFamily="34" charset="-122"/>
                <a:cs typeface="Calibri" pitchFamily="34" charset="-120"/>
              </a:rPr>
              <a:t>Tim Hospitalitas  ·  Pelayanan Penyambutan Umat</a:t>
            </a:r>
            <a:endParaRPr lang="en-US" sz="1000" dirty="0"/>
          </a:p>
        </p:txBody>
      </p:sp>
      <p:sp>
        <p:nvSpPr>
          <p:cNvPr id="25" name="Text 20"/>
          <p:cNvSpPr txBox="1"/>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6B5A5F"/>
                </a:solidFill>
                <a:latin typeface="Calibri" pitchFamily="34" charset="0"/>
                <a:ea typeface="Calibri" pitchFamily="34" charset="-122"/>
                <a:cs typeface="Calibri" pitchFamily="34" charset="-120"/>
              </a:rPr>
              <a:t>5</a:t>
            </a:r>
            <a:endParaRPr lang="en-US" sz="1000" dirty="0"/>
          </a:p>
        </p:txBody>
      </p:sp>
    </p:spTree>
  </p:cSld>
  <p:clrMapOvr>
    <a:masterClrMapping/>
  </p:clrMapOvr>
  <p:transition spd="med">
    <p:push/>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11091672" cy="777240"/>
          </a:xfrm>
          <a:prstGeom prst="rect">
            <a:avLst/>
          </a:prstGeom>
          <a:noFill/>
          <a:ln/>
        </p:spPr>
        <p:txBody>
          <a:bodyPr wrap="square" lIns="0" tIns="0" rIns="0" bIns="0" rtlCol="0" anchor="ctr"/>
          <a:lstStyle/>
          <a:p>
            <a:pPr marL="0" indent="0">
              <a:buNone/>
            </a:pPr>
            <a:r>
              <a:rPr lang="en-US" sz="3600" b="1" dirty="0">
                <a:solidFill>
                  <a:srgbClr val="4A1424"/>
                </a:solidFill>
                <a:latin typeface="Cambria" pitchFamily="34" charset="0"/>
                <a:ea typeface="Cambria" pitchFamily="34" charset="-122"/>
                <a:cs typeface="Cambria" pitchFamily="34" charset="-120"/>
              </a:rPr>
              <a:t>Peran Tim dalam Perayaan Misa</a:t>
            </a:r>
            <a:endParaRPr lang="en-US" sz="3600" dirty="0"/>
          </a:p>
        </p:txBody>
      </p:sp>
      <p:sp>
        <p:nvSpPr>
          <p:cNvPr id="3" name="Shape 1"/>
          <p:cNvSpPr/>
          <p:nvPr/>
        </p:nvSpPr>
        <p:spPr>
          <a:xfrm>
            <a:off x="2377440" y="1965960"/>
            <a:ext cx="3717036" cy="1371600"/>
          </a:xfrm>
          <a:prstGeom prst="line">
            <a:avLst/>
          </a:prstGeom>
          <a:noFill/>
          <a:ln w="31750">
            <a:solidFill>
              <a:srgbClr val="C8963E"/>
            </a:solidFill>
            <a:prstDash val="solid"/>
          </a:ln>
        </p:spPr>
        <p:txBody>
          <a:bodyPr/>
          <a:lstStyle/>
          <a:p>
            <a:endParaRPr lang="en-ID"/>
          </a:p>
        </p:txBody>
      </p:sp>
      <p:sp>
        <p:nvSpPr>
          <p:cNvPr id="4" name="Shape 2"/>
          <p:cNvSpPr/>
          <p:nvPr/>
        </p:nvSpPr>
        <p:spPr>
          <a:xfrm flipH="1">
            <a:off x="6094476" y="1965960"/>
            <a:ext cx="3717036" cy="1371600"/>
          </a:xfrm>
          <a:prstGeom prst="line">
            <a:avLst/>
          </a:prstGeom>
          <a:noFill/>
          <a:ln w="31750">
            <a:solidFill>
              <a:srgbClr val="C8963E"/>
            </a:solidFill>
            <a:prstDash val="solid"/>
          </a:ln>
        </p:spPr>
        <p:txBody>
          <a:bodyPr/>
          <a:lstStyle/>
          <a:p>
            <a:endParaRPr lang="en-ID"/>
          </a:p>
        </p:txBody>
      </p:sp>
      <p:sp>
        <p:nvSpPr>
          <p:cNvPr id="5" name="Shape 3"/>
          <p:cNvSpPr/>
          <p:nvPr/>
        </p:nvSpPr>
        <p:spPr>
          <a:xfrm flipH="1">
            <a:off x="2377440" y="3337560"/>
            <a:ext cx="3717036" cy="1371600"/>
          </a:xfrm>
          <a:prstGeom prst="line">
            <a:avLst/>
          </a:prstGeom>
          <a:noFill/>
          <a:ln w="31750">
            <a:solidFill>
              <a:srgbClr val="C8963E"/>
            </a:solidFill>
            <a:prstDash val="solid"/>
          </a:ln>
        </p:spPr>
        <p:txBody>
          <a:bodyPr/>
          <a:lstStyle/>
          <a:p>
            <a:endParaRPr lang="en-ID"/>
          </a:p>
        </p:txBody>
      </p:sp>
      <p:sp>
        <p:nvSpPr>
          <p:cNvPr id="6" name="Shape 4"/>
          <p:cNvSpPr/>
          <p:nvPr/>
        </p:nvSpPr>
        <p:spPr>
          <a:xfrm>
            <a:off x="6094476" y="3337560"/>
            <a:ext cx="3717036" cy="1371600"/>
          </a:xfrm>
          <a:prstGeom prst="line">
            <a:avLst/>
          </a:prstGeom>
          <a:noFill/>
          <a:ln w="31750">
            <a:solidFill>
              <a:srgbClr val="C8963E"/>
            </a:solidFill>
            <a:prstDash val="solid"/>
          </a:ln>
        </p:spPr>
        <p:txBody>
          <a:bodyPr/>
          <a:lstStyle/>
          <a:p>
            <a:endParaRPr lang="en-ID"/>
          </a:p>
        </p:txBody>
      </p:sp>
      <p:sp>
        <p:nvSpPr>
          <p:cNvPr id="7" name="Shape 5"/>
          <p:cNvSpPr/>
          <p:nvPr/>
        </p:nvSpPr>
        <p:spPr>
          <a:xfrm>
            <a:off x="4997196" y="2240280"/>
            <a:ext cx="2194560" cy="2194560"/>
          </a:xfrm>
          <a:prstGeom prst="ellipse">
            <a:avLst/>
          </a:prstGeom>
          <a:solidFill>
            <a:srgbClr val="4A1424"/>
          </a:solidFill>
          <a:ln w="38100">
            <a:solidFill>
              <a:srgbClr val="C8963E"/>
            </a:solidFill>
            <a:prstDash val="solid"/>
          </a:ln>
        </p:spPr>
        <p:txBody>
          <a:bodyPr/>
          <a:lstStyle/>
          <a:p>
            <a:endParaRPr lang="en-ID"/>
          </a:p>
        </p:txBody>
      </p:sp>
      <p:sp>
        <p:nvSpPr>
          <p:cNvPr id="8" name="Text 6"/>
          <p:cNvSpPr txBox="1"/>
          <p:nvPr/>
        </p:nvSpPr>
        <p:spPr>
          <a:xfrm>
            <a:off x="4997196" y="2240280"/>
            <a:ext cx="2194560" cy="2194560"/>
          </a:xfrm>
          <a:prstGeom prst="rect">
            <a:avLst/>
          </a:prstGeom>
          <a:noFill/>
          <a:ln/>
        </p:spPr>
        <p:txBody>
          <a:bodyPr wrap="square" lIns="0" tIns="0" rIns="0" bIns="0" rtlCol="0" anchor="ctr"/>
          <a:lstStyle/>
          <a:p>
            <a:pPr marL="0" indent="0" algn="ctr">
              <a:buNone/>
            </a:pPr>
            <a:r>
              <a:rPr lang="en-US" sz="2200" b="1" dirty="0">
                <a:solidFill>
                  <a:srgbClr val="FFFFFF"/>
                </a:solidFill>
                <a:latin typeface="Cambria" pitchFamily="34" charset="0"/>
                <a:ea typeface="Cambria" pitchFamily="34" charset="-122"/>
                <a:cs typeface="Cambria" pitchFamily="34" charset="-120"/>
              </a:rPr>
              <a:t>Tim</a:t>
            </a:r>
            <a:endParaRPr lang="en-US" sz="2200" dirty="0"/>
          </a:p>
          <a:p>
            <a:pPr marL="0" indent="0" algn="ctr">
              <a:buNone/>
            </a:pPr>
            <a:r>
              <a:rPr lang="en-US" sz="2200" b="1" dirty="0">
                <a:solidFill>
                  <a:srgbClr val="FFFFFF"/>
                </a:solidFill>
                <a:latin typeface="Cambria" pitchFamily="34" charset="0"/>
                <a:ea typeface="Cambria" pitchFamily="34" charset="-122"/>
                <a:cs typeface="Cambria" pitchFamily="34" charset="-120"/>
              </a:rPr>
              <a:t>Hospitalitas</a:t>
            </a:r>
            <a:endParaRPr lang="en-US" sz="2200" dirty="0"/>
          </a:p>
        </p:txBody>
      </p:sp>
      <p:sp>
        <p:nvSpPr>
          <p:cNvPr id="9" name="Shape 7"/>
          <p:cNvSpPr/>
          <p:nvPr/>
        </p:nvSpPr>
        <p:spPr>
          <a:xfrm>
            <a:off x="1965960" y="1554480"/>
            <a:ext cx="822960" cy="822960"/>
          </a:xfrm>
          <a:prstGeom prst="ellipse">
            <a:avLst/>
          </a:prstGeom>
          <a:solidFill>
            <a:srgbClr val="7A2338"/>
          </a:solidFill>
          <a:ln w="38100">
            <a:solidFill>
              <a:srgbClr val="FFFFFF"/>
            </a:solidFill>
            <a:prstDash val="solid"/>
          </a:ln>
        </p:spPr>
        <p:txBody>
          <a:bodyPr/>
          <a:lstStyle/>
          <a:p>
            <a:endParaRPr lang="en-ID"/>
          </a:p>
        </p:txBody>
      </p:sp>
      <p:pic>
        <p:nvPicPr>
          <p:cNvPr id="10" name="Image 0" descr="preencoded.png"/>
          <p:cNvPicPr>
            <a:picLocks noChangeAspect="1"/>
          </p:cNvPicPr>
          <p:nvPr/>
        </p:nvPicPr>
        <p:blipFill>
          <a:blip r:embed="rId3"/>
          <a:stretch>
            <a:fillRect/>
          </a:stretch>
        </p:blipFill>
        <p:spPr>
          <a:xfrm>
            <a:off x="2194560" y="1783080"/>
            <a:ext cx="365760" cy="365760"/>
          </a:xfrm>
          <a:prstGeom prst="rect">
            <a:avLst/>
          </a:prstGeom>
        </p:spPr>
      </p:pic>
      <p:sp>
        <p:nvSpPr>
          <p:cNvPr id="11" name="Text 8"/>
          <p:cNvSpPr txBox="1"/>
          <p:nvPr/>
        </p:nvSpPr>
        <p:spPr>
          <a:xfrm>
            <a:off x="731520" y="2468880"/>
            <a:ext cx="3291840" cy="365760"/>
          </a:xfrm>
          <a:prstGeom prst="rect">
            <a:avLst/>
          </a:prstGeom>
          <a:noFill/>
          <a:ln/>
        </p:spPr>
        <p:txBody>
          <a:bodyPr wrap="square" lIns="0" tIns="0" rIns="0" bIns="0" rtlCol="0" anchor="ctr"/>
          <a:lstStyle/>
          <a:p>
            <a:pPr marL="0" indent="0" algn="ctr">
              <a:buNone/>
            </a:pPr>
            <a:r>
              <a:rPr lang="en-US" sz="1900" b="1" dirty="0">
                <a:solidFill>
                  <a:srgbClr val="4A1424"/>
                </a:solidFill>
                <a:latin typeface="Cambria" pitchFamily="34" charset="0"/>
                <a:ea typeface="Cambria" pitchFamily="34" charset="-122"/>
                <a:cs typeface="Cambria" pitchFamily="34" charset="-120"/>
              </a:rPr>
              <a:t>Penyambut</a:t>
            </a:r>
            <a:endParaRPr lang="en-US" sz="1900" dirty="0"/>
          </a:p>
        </p:txBody>
      </p:sp>
      <p:sp>
        <p:nvSpPr>
          <p:cNvPr id="12" name="Text 9"/>
          <p:cNvSpPr txBox="1"/>
          <p:nvPr/>
        </p:nvSpPr>
        <p:spPr>
          <a:xfrm>
            <a:off x="731520" y="2834640"/>
            <a:ext cx="3291840" cy="640080"/>
          </a:xfrm>
          <a:prstGeom prst="rect">
            <a:avLst/>
          </a:prstGeom>
          <a:noFill/>
          <a:ln/>
        </p:spPr>
        <p:txBody>
          <a:bodyPr wrap="square" lIns="0" tIns="0" rIns="0" bIns="0" rtlCol="0" anchor="t"/>
          <a:lstStyle/>
          <a:p>
            <a:pPr marL="0" indent="0" algn="ctr">
              <a:buNone/>
            </a:pPr>
            <a:r>
              <a:rPr lang="en-US" sz="1400" dirty="0">
                <a:solidFill>
                  <a:srgbClr val="2B1A1F"/>
                </a:solidFill>
                <a:latin typeface="Calibri" pitchFamily="34" charset="0"/>
                <a:ea typeface="Calibri" pitchFamily="34" charset="-122"/>
                <a:cs typeface="Calibri" pitchFamily="34" charset="-120"/>
              </a:rPr>
              <a:t>Menyapa setiap umat dengan senyum dan salam hangat.</a:t>
            </a:r>
            <a:endParaRPr lang="en-US" sz="1400" dirty="0"/>
          </a:p>
        </p:txBody>
      </p:sp>
      <p:sp>
        <p:nvSpPr>
          <p:cNvPr id="13" name="Shape 10"/>
          <p:cNvSpPr/>
          <p:nvPr/>
        </p:nvSpPr>
        <p:spPr>
          <a:xfrm>
            <a:off x="9400032" y="1554480"/>
            <a:ext cx="822960" cy="822960"/>
          </a:xfrm>
          <a:prstGeom prst="ellipse">
            <a:avLst/>
          </a:prstGeom>
          <a:solidFill>
            <a:srgbClr val="7A2338"/>
          </a:solidFill>
          <a:ln w="38100">
            <a:solidFill>
              <a:srgbClr val="FFFFFF"/>
            </a:solidFill>
            <a:prstDash val="solid"/>
          </a:ln>
        </p:spPr>
        <p:txBody>
          <a:bodyPr/>
          <a:lstStyle/>
          <a:p>
            <a:endParaRPr lang="en-ID"/>
          </a:p>
        </p:txBody>
      </p:sp>
      <p:pic>
        <p:nvPicPr>
          <p:cNvPr id="14" name="Image 1" descr="preencoded.png"/>
          <p:cNvPicPr>
            <a:picLocks noChangeAspect="1"/>
          </p:cNvPicPr>
          <p:nvPr/>
        </p:nvPicPr>
        <p:blipFill>
          <a:blip r:embed="rId4"/>
          <a:stretch>
            <a:fillRect/>
          </a:stretch>
        </p:blipFill>
        <p:spPr>
          <a:xfrm>
            <a:off x="9628632" y="1783080"/>
            <a:ext cx="365760" cy="365760"/>
          </a:xfrm>
          <a:prstGeom prst="rect">
            <a:avLst/>
          </a:prstGeom>
        </p:spPr>
      </p:pic>
      <p:sp>
        <p:nvSpPr>
          <p:cNvPr id="15" name="Text 11"/>
          <p:cNvSpPr txBox="1"/>
          <p:nvPr/>
        </p:nvSpPr>
        <p:spPr>
          <a:xfrm>
            <a:off x="8165592" y="2468880"/>
            <a:ext cx="3291840" cy="365760"/>
          </a:xfrm>
          <a:prstGeom prst="rect">
            <a:avLst/>
          </a:prstGeom>
          <a:noFill/>
          <a:ln/>
        </p:spPr>
        <p:txBody>
          <a:bodyPr wrap="square" lIns="0" tIns="0" rIns="0" bIns="0" rtlCol="0" anchor="ctr"/>
          <a:lstStyle/>
          <a:p>
            <a:pPr marL="0" indent="0" algn="ctr">
              <a:buNone/>
            </a:pPr>
            <a:r>
              <a:rPr lang="en-US" sz="1900" b="1" dirty="0">
                <a:solidFill>
                  <a:srgbClr val="4A1424"/>
                </a:solidFill>
                <a:latin typeface="Cambria" pitchFamily="34" charset="0"/>
                <a:ea typeface="Cambria" pitchFamily="34" charset="-122"/>
                <a:cs typeface="Cambria" pitchFamily="34" charset="-120"/>
              </a:rPr>
              <a:t>Pengarah</a:t>
            </a:r>
            <a:endParaRPr lang="en-US" sz="1900" dirty="0"/>
          </a:p>
        </p:txBody>
      </p:sp>
      <p:sp>
        <p:nvSpPr>
          <p:cNvPr id="16" name="Text 12"/>
          <p:cNvSpPr txBox="1"/>
          <p:nvPr/>
        </p:nvSpPr>
        <p:spPr>
          <a:xfrm>
            <a:off x="8165592" y="2834640"/>
            <a:ext cx="3291840" cy="640080"/>
          </a:xfrm>
          <a:prstGeom prst="rect">
            <a:avLst/>
          </a:prstGeom>
          <a:noFill/>
          <a:ln/>
        </p:spPr>
        <p:txBody>
          <a:bodyPr wrap="square" lIns="0" tIns="0" rIns="0" bIns="0" rtlCol="0" anchor="t"/>
          <a:lstStyle/>
          <a:p>
            <a:pPr marL="0" indent="0" algn="ctr">
              <a:buNone/>
            </a:pPr>
            <a:r>
              <a:rPr lang="en-US" sz="1400" dirty="0">
                <a:solidFill>
                  <a:srgbClr val="2B1A1F"/>
                </a:solidFill>
                <a:latin typeface="Calibri" pitchFamily="34" charset="0"/>
                <a:ea typeface="Calibri" pitchFamily="34" charset="-122"/>
                <a:cs typeface="Calibri" pitchFamily="34" charset="-120"/>
              </a:rPr>
              <a:t>Menunjukkan tempat duduk dan alur agar Misa berjalan tertib.</a:t>
            </a:r>
            <a:endParaRPr lang="en-US" sz="1400" dirty="0"/>
          </a:p>
        </p:txBody>
      </p:sp>
      <p:sp>
        <p:nvSpPr>
          <p:cNvPr id="17" name="Shape 13"/>
          <p:cNvSpPr/>
          <p:nvPr/>
        </p:nvSpPr>
        <p:spPr>
          <a:xfrm>
            <a:off x="1965960" y="4297680"/>
            <a:ext cx="822960" cy="822960"/>
          </a:xfrm>
          <a:prstGeom prst="ellipse">
            <a:avLst/>
          </a:prstGeom>
          <a:solidFill>
            <a:srgbClr val="7A2338"/>
          </a:solidFill>
          <a:ln w="38100">
            <a:solidFill>
              <a:srgbClr val="FFFFFF"/>
            </a:solidFill>
            <a:prstDash val="solid"/>
          </a:ln>
        </p:spPr>
        <p:txBody>
          <a:bodyPr/>
          <a:lstStyle/>
          <a:p>
            <a:endParaRPr lang="en-ID"/>
          </a:p>
        </p:txBody>
      </p:sp>
      <p:pic>
        <p:nvPicPr>
          <p:cNvPr id="18" name="Image 2" descr="preencoded.png"/>
          <p:cNvPicPr>
            <a:picLocks noChangeAspect="1"/>
          </p:cNvPicPr>
          <p:nvPr/>
        </p:nvPicPr>
        <p:blipFill>
          <a:blip r:embed="rId5"/>
          <a:stretch>
            <a:fillRect/>
          </a:stretch>
        </p:blipFill>
        <p:spPr>
          <a:xfrm>
            <a:off x="2194560" y="4526280"/>
            <a:ext cx="365760" cy="365760"/>
          </a:xfrm>
          <a:prstGeom prst="rect">
            <a:avLst/>
          </a:prstGeom>
        </p:spPr>
      </p:pic>
      <p:sp>
        <p:nvSpPr>
          <p:cNvPr id="19" name="Text 14"/>
          <p:cNvSpPr txBox="1"/>
          <p:nvPr/>
        </p:nvSpPr>
        <p:spPr>
          <a:xfrm>
            <a:off x="731520" y="5212080"/>
            <a:ext cx="3291840" cy="365760"/>
          </a:xfrm>
          <a:prstGeom prst="rect">
            <a:avLst/>
          </a:prstGeom>
          <a:noFill/>
          <a:ln/>
        </p:spPr>
        <p:txBody>
          <a:bodyPr wrap="square" lIns="0" tIns="0" rIns="0" bIns="0" rtlCol="0" anchor="ctr"/>
          <a:lstStyle/>
          <a:p>
            <a:pPr marL="0" indent="0" algn="ctr">
              <a:buNone/>
            </a:pPr>
            <a:r>
              <a:rPr lang="en-US" sz="1900" b="1" dirty="0">
                <a:solidFill>
                  <a:srgbClr val="4A1424"/>
                </a:solidFill>
                <a:latin typeface="Cambria" pitchFamily="34" charset="0"/>
                <a:ea typeface="Cambria" pitchFamily="34" charset="-122"/>
                <a:cs typeface="Cambria" pitchFamily="34" charset="-120"/>
              </a:rPr>
              <a:t>Penolong</a:t>
            </a:r>
            <a:endParaRPr lang="en-US" sz="1900" dirty="0"/>
          </a:p>
        </p:txBody>
      </p:sp>
      <p:sp>
        <p:nvSpPr>
          <p:cNvPr id="20" name="Text 15"/>
          <p:cNvSpPr txBox="1"/>
          <p:nvPr/>
        </p:nvSpPr>
        <p:spPr>
          <a:xfrm>
            <a:off x="731520" y="5577840"/>
            <a:ext cx="3291840" cy="640080"/>
          </a:xfrm>
          <a:prstGeom prst="rect">
            <a:avLst/>
          </a:prstGeom>
          <a:noFill/>
          <a:ln/>
        </p:spPr>
        <p:txBody>
          <a:bodyPr wrap="square" lIns="0" tIns="0" rIns="0" bIns="0" rtlCol="0" anchor="t"/>
          <a:lstStyle/>
          <a:p>
            <a:pPr marL="0" indent="0" algn="ctr">
              <a:buNone/>
            </a:pPr>
            <a:r>
              <a:rPr lang="en-US" sz="1400" dirty="0">
                <a:solidFill>
                  <a:srgbClr val="2B1A1F"/>
                </a:solidFill>
                <a:latin typeface="Calibri" pitchFamily="34" charset="0"/>
                <a:ea typeface="Calibri" pitchFamily="34" charset="-122"/>
                <a:cs typeface="Calibri" pitchFamily="34" charset="-120"/>
              </a:rPr>
              <a:t>Memperhatikan lansia, difabel, ibu dengan anak, dan umat baru.</a:t>
            </a:r>
            <a:endParaRPr lang="en-US" sz="1400" dirty="0"/>
          </a:p>
        </p:txBody>
      </p:sp>
      <p:sp>
        <p:nvSpPr>
          <p:cNvPr id="21" name="Shape 16"/>
          <p:cNvSpPr/>
          <p:nvPr/>
        </p:nvSpPr>
        <p:spPr>
          <a:xfrm>
            <a:off x="9400032" y="4297680"/>
            <a:ext cx="822960" cy="822960"/>
          </a:xfrm>
          <a:prstGeom prst="ellipse">
            <a:avLst/>
          </a:prstGeom>
          <a:solidFill>
            <a:srgbClr val="7A2338"/>
          </a:solidFill>
          <a:ln w="38100">
            <a:solidFill>
              <a:srgbClr val="FFFFFF"/>
            </a:solidFill>
            <a:prstDash val="solid"/>
          </a:ln>
        </p:spPr>
        <p:txBody>
          <a:bodyPr/>
          <a:lstStyle/>
          <a:p>
            <a:endParaRPr lang="en-ID"/>
          </a:p>
        </p:txBody>
      </p:sp>
      <p:pic>
        <p:nvPicPr>
          <p:cNvPr id="22" name="Image 3" descr="preencoded.png"/>
          <p:cNvPicPr>
            <a:picLocks noChangeAspect="1"/>
          </p:cNvPicPr>
          <p:nvPr/>
        </p:nvPicPr>
        <p:blipFill>
          <a:blip r:embed="rId6"/>
          <a:stretch>
            <a:fillRect/>
          </a:stretch>
        </p:blipFill>
        <p:spPr>
          <a:xfrm>
            <a:off x="9628632" y="4526280"/>
            <a:ext cx="365760" cy="365760"/>
          </a:xfrm>
          <a:prstGeom prst="rect">
            <a:avLst/>
          </a:prstGeom>
        </p:spPr>
      </p:pic>
      <p:sp>
        <p:nvSpPr>
          <p:cNvPr id="23" name="Text 17"/>
          <p:cNvSpPr txBox="1"/>
          <p:nvPr/>
        </p:nvSpPr>
        <p:spPr>
          <a:xfrm>
            <a:off x="8165592" y="5212080"/>
            <a:ext cx="3291840" cy="365760"/>
          </a:xfrm>
          <a:prstGeom prst="rect">
            <a:avLst/>
          </a:prstGeom>
          <a:noFill/>
          <a:ln/>
        </p:spPr>
        <p:txBody>
          <a:bodyPr wrap="square" lIns="0" tIns="0" rIns="0" bIns="0" rtlCol="0" anchor="ctr"/>
          <a:lstStyle/>
          <a:p>
            <a:pPr marL="0" indent="0" algn="ctr">
              <a:buNone/>
            </a:pPr>
            <a:r>
              <a:rPr lang="en-US" sz="1900" b="1" dirty="0">
                <a:solidFill>
                  <a:srgbClr val="4A1424"/>
                </a:solidFill>
                <a:latin typeface="Cambria" pitchFamily="34" charset="0"/>
                <a:ea typeface="Cambria" pitchFamily="34" charset="-122"/>
                <a:cs typeface="Cambria" pitchFamily="34" charset="-120"/>
              </a:rPr>
              <a:t>Penjaga suasana doa</a:t>
            </a:r>
            <a:endParaRPr lang="en-US" sz="1900" dirty="0"/>
          </a:p>
        </p:txBody>
      </p:sp>
      <p:sp>
        <p:nvSpPr>
          <p:cNvPr id="24" name="Text 18"/>
          <p:cNvSpPr txBox="1"/>
          <p:nvPr/>
        </p:nvSpPr>
        <p:spPr>
          <a:xfrm>
            <a:off x="8165592" y="5577840"/>
            <a:ext cx="3291840" cy="640080"/>
          </a:xfrm>
          <a:prstGeom prst="rect">
            <a:avLst/>
          </a:prstGeom>
          <a:noFill/>
          <a:ln/>
        </p:spPr>
        <p:txBody>
          <a:bodyPr wrap="square" lIns="0" tIns="0" rIns="0" bIns="0" rtlCol="0" anchor="t"/>
          <a:lstStyle/>
          <a:p>
            <a:pPr marL="0" indent="0" algn="ctr">
              <a:buNone/>
            </a:pPr>
            <a:r>
              <a:rPr lang="en-US" sz="1400" dirty="0">
                <a:solidFill>
                  <a:srgbClr val="2B1A1F"/>
                </a:solidFill>
                <a:latin typeface="Calibri" pitchFamily="34" charset="0"/>
                <a:ea typeface="Calibri" pitchFamily="34" charset="-122"/>
                <a:cs typeface="Calibri" pitchFamily="34" charset="-120"/>
              </a:rPr>
              <a:t>Menjaga ketenangan agar umat dapat berdoa dan mendengar Sabda.</a:t>
            </a:r>
            <a:endParaRPr lang="en-US" sz="1400" dirty="0"/>
          </a:p>
        </p:txBody>
      </p:sp>
      <p:sp>
        <p:nvSpPr>
          <p:cNvPr id="25" name="Text 19"/>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5A5F"/>
                </a:solidFill>
                <a:latin typeface="Calibri" pitchFamily="34" charset="0"/>
                <a:ea typeface="Calibri" pitchFamily="34" charset="-122"/>
                <a:cs typeface="Calibri" pitchFamily="34" charset="-120"/>
              </a:rPr>
              <a:t>Tim Hospitalitas  ·  Pelayanan Penyambutan Umat</a:t>
            </a:r>
            <a:endParaRPr lang="en-US" sz="1000" dirty="0"/>
          </a:p>
        </p:txBody>
      </p:sp>
      <p:sp>
        <p:nvSpPr>
          <p:cNvPr id="26" name="Text 20"/>
          <p:cNvSpPr txBox="1"/>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6B5A5F"/>
                </a:solidFill>
                <a:latin typeface="Calibri" pitchFamily="34" charset="0"/>
                <a:ea typeface="Calibri" pitchFamily="34" charset="-122"/>
                <a:cs typeface="Calibri" pitchFamily="34" charset="-120"/>
              </a:rPr>
              <a:t>6</a:t>
            </a:r>
            <a:endParaRPr lang="en-US" sz="1000" dirty="0"/>
          </a:p>
        </p:txBody>
      </p:sp>
    </p:spTree>
  </p:cSld>
  <p:clrMapOvr>
    <a:masterClrMapping/>
  </p:clrMapOvr>
  <p:transition spd="med">
    <p:push/>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4A1424"/>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11091672" cy="777240"/>
          </a:xfrm>
          <a:prstGeom prst="rect">
            <a:avLst/>
          </a:prstGeom>
          <a:noFill/>
          <a:ln/>
        </p:spPr>
        <p:txBody>
          <a:bodyPr wrap="square" lIns="0" tIns="0" rIns="0" bIns="0"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Sikap Dasar Petugas: 5S</a:t>
            </a:r>
            <a:endParaRPr lang="en-US" sz="3600" dirty="0"/>
          </a:p>
        </p:txBody>
      </p:sp>
      <p:sp>
        <p:nvSpPr>
          <p:cNvPr id="3" name="Shape 1"/>
          <p:cNvSpPr/>
          <p:nvPr/>
        </p:nvSpPr>
        <p:spPr>
          <a:xfrm>
            <a:off x="548640" y="1783080"/>
            <a:ext cx="1554480" cy="1554480"/>
          </a:xfrm>
          <a:prstGeom prst="ellipse">
            <a:avLst/>
          </a:prstGeom>
          <a:solidFill>
            <a:srgbClr val="C8963E"/>
          </a:solidFill>
          <a:ln w="76200">
            <a:solidFill>
              <a:srgbClr val="7A2338"/>
            </a:solidFill>
            <a:prstDash val="solid"/>
          </a:ln>
        </p:spPr>
        <p:txBody>
          <a:bodyPr/>
          <a:lstStyle/>
          <a:p>
            <a:endParaRPr lang="en-ID"/>
          </a:p>
        </p:txBody>
      </p:sp>
      <p:pic>
        <p:nvPicPr>
          <p:cNvPr id="4" name="Image 0" descr="preencoded.png"/>
          <p:cNvPicPr>
            <a:picLocks noChangeAspect="1"/>
          </p:cNvPicPr>
          <p:nvPr/>
        </p:nvPicPr>
        <p:blipFill>
          <a:blip r:embed="rId3"/>
          <a:stretch>
            <a:fillRect/>
          </a:stretch>
        </p:blipFill>
        <p:spPr>
          <a:xfrm>
            <a:off x="969264" y="2203704"/>
            <a:ext cx="713232" cy="713232"/>
          </a:xfrm>
          <a:prstGeom prst="rect">
            <a:avLst/>
          </a:prstGeom>
        </p:spPr>
      </p:pic>
      <p:sp>
        <p:nvSpPr>
          <p:cNvPr id="5" name="Text 2"/>
          <p:cNvSpPr txBox="1"/>
          <p:nvPr/>
        </p:nvSpPr>
        <p:spPr>
          <a:xfrm>
            <a:off x="548640" y="3657600"/>
            <a:ext cx="2011680" cy="548640"/>
          </a:xfrm>
          <a:prstGeom prst="rect">
            <a:avLst/>
          </a:prstGeom>
          <a:noFill/>
          <a:ln/>
        </p:spPr>
        <p:txBody>
          <a:bodyPr wrap="square" lIns="0" tIns="0" rIns="0" bIns="0"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Senyum</a:t>
            </a:r>
            <a:endParaRPr lang="en-US" sz="2800" dirty="0"/>
          </a:p>
        </p:txBody>
      </p:sp>
      <p:sp>
        <p:nvSpPr>
          <p:cNvPr id="6" name="Text 3"/>
          <p:cNvSpPr txBox="1"/>
          <p:nvPr/>
        </p:nvSpPr>
        <p:spPr>
          <a:xfrm>
            <a:off x="548640" y="4297680"/>
            <a:ext cx="1965960" cy="1645920"/>
          </a:xfrm>
          <a:prstGeom prst="rect">
            <a:avLst/>
          </a:prstGeom>
          <a:noFill/>
          <a:ln/>
        </p:spPr>
        <p:txBody>
          <a:bodyPr wrap="square" lIns="0" tIns="0" rIns="0" bIns="0" rtlCol="0" anchor="t"/>
          <a:lstStyle/>
          <a:p>
            <a:pPr marL="0" indent="0">
              <a:buNone/>
            </a:pPr>
            <a:r>
              <a:rPr lang="en-US" sz="1600" dirty="0">
                <a:solidFill>
                  <a:srgbClr val="E9D9DD"/>
                </a:solidFill>
                <a:latin typeface="Calibri" pitchFamily="34" charset="0"/>
                <a:ea typeface="Calibri" pitchFamily="34" charset="-122"/>
                <a:cs typeface="Calibri" pitchFamily="34" charset="-120"/>
              </a:rPr>
              <a:t>Wajah ramah dan tulus, bukan dibuat-buat.</a:t>
            </a:r>
            <a:endParaRPr lang="en-US" sz="1600" dirty="0"/>
          </a:p>
        </p:txBody>
      </p:sp>
      <p:sp>
        <p:nvSpPr>
          <p:cNvPr id="7" name="Shape 4"/>
          <p:cNvSpPr/>
          <p:nvPr/>
        </p:nvSpPr>
        <p:spPr>
          <a:xfrm>
            <a:off x="2798064" y="1783080"/>
            <a:ext cx="1554480" cy="1554480"/>
          </a:xfrm>
          <a:prstGeom prst="ellipse">
            <a:avLst/>
          </a:prstGeom>
          <a:solidFill>
            <a:srgbClr val="C8963E"/>
          </a:solidFill>
          <a:ln w="76200">
            <a:solidFill>
              <a:srgbClr val="7A2338"/>
            </a:solidFill>
            <a:prstDash val="solid"/>
          </a:ln>
        </p:spPr>
        <p:txBody>
          <a:bodyPr/>
          <a:lstStyle/>
          <a:p>
            <a:endParaRPr lang="en-ID"/>
          </a:p>
        </p:txBody>
      </p:sp>
      <p:pic>
        <p:nvPicPr>
          <p:cNvPr id="8" name="Image 1" descr="preencoded.png"/>
          <p:cNvPicPr>
            <a:picLocks noChangeAspect="1"/>
          </p:cNvPicPr>
          <p:nvPr/>
        </p:nvPicPr>
        <p:blipFill>
          <a:blip r:embed="rId4"/>
          <a:stretch>
            <a:fillRect/>
          </a:stretch>
        </p:blipFill>
        <p:spPr>
          <a:xfrm>
            <a:off x="3218688" y="2203704"/>
            <a:ext cx="713232" cy="713232"/>
          </a:xfrm>
          <a:prstGeom prst="rect">
            <a:avLst/>
          </a:prstGeom>
        </p:spPr>
      </p:pic>
      <p:sp>
        <p:nvSpPr>
          <p:cNvPr id="9" name="Text 5"/>
          <p:cNvSpPr txBox="1"/>
          <p:nvPr/>
        </p:nvSpPr>
        <p:spPr>
          <a:xfrm>
            <a:off x="2798064" y="3657600"/>
            <a:ext cx="2011680" cy="548640"/>
          </a:xfrm>
          <a:prstGeom prst="rect">
            <a:avLst/>
          </a:prstGeom>
          <a:noFill/>
          <a:ln/>
        </p:spPr>
        <p:txBody>
          <a:bodyPr wrap="square" lIns="0" tIns="0" rIns="0" bIns="0"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Sapa</a:t>
            </a:r>
            <a:endParaRPr lang="en-US" sz="2800" dirty="0"/>
          </a:p>
        </p:txBody>
      </p:sp>
      <p:sp>
        <p:nvSpPr>
          <p:cNvPr id="10" name="Text 6"/>
          <p:cNvSpPr txBox="1"/>
          <p:nvPr/>
        </p:nvSpPr>
        <p:spPr>
          <a:xfrm>
            <a:off x="2798064" y="4297680"/>
            <a:ext cx="1965960" cy="1645920"/>
          </a:xfrm>
          <a:prstGeom prst="rect">
            <a:avLst/>
          </a:prstGeom>
          <a:noFill/>
          <a:ln/>
        </p:spPr>
        <p:txBody>
          <a:bodyPr wrap="square" lIns="0" tIns="0" rIns="0" bIns="0" rtlCol="0" anchor="t"/>
          <a:lstStyle/>
          <a:p>
            <a:pPr marL="0" indent="0">
              <a:buNone/>
            </a:pPr>
            <a:r>
              <a:rPr lang="en-US" sz="1600" dirty="0">
                <a:solidFill>
                  <a:srgbClr val="E9D9DD"/>
                </a:solidFill>
                <a:latin typeface="Calibri" pitchFamily="34" charset="0"/>
                <a:ea typeface="Calibri" pitchFamily="34" charset="-122"/>
                <a:cs typeface="Calibri" pitchFamily="34" charset="-120"/>
              </a:rPr>
              <a:t>Salam hangat; kenali dan ingat nama umat bila mungkin.</a:t>
            </a:r>
            <a:endParaRPr lang="en-US" sz="1600" dirty="0"/>
          </a:p>
        </p:txBody>
      </p:sp>
      <p:sp>
        <p:nvSpPr>
          <p:cNvPr id="11" name="Shape 7"/>
          <p:cNvSpPr/>
          <p:nvPr/>
        </p:nvSpPr>
        <p:spPr>
          <a:xfrm>
            <a:off x="5047488" y="1783080"/>
            <a:ext cx="1554480" cy="1554480"/>
          </a:xfrm>
          <a:prstGeom prst="ellipse">
            <a:avLst/>
          </a:prstGeom>
          <a:solidFill>
            <a:srgbClr val="C8963E"/>
          </a:solidFill>
          <a:ln w="76200">
            <a:solidFill>
              <a:srgbClr val="7A2338"/>
            </a:solidFill>
            <a:prstDash val="solid"/>
          </a:ln>
        </p:spPr>
        <p:txBody>
          <a:bodyPr/>
          <a:lstStyle/>
          <a:p>
            <a:endParaRPr lang="en-ID"/>
          </a:p>
        </p:txBody>
      </p:sp>
      <p:pic>
        <p:nvPicPr>
          <p:cNvPr id="12" name="Image 2" descr="preencoded.png"/>
          <p:cNvPicPr>
            <a:picLocks noChangeAspect="1"/>
          </p:cNvPicPr>
          <p:nvPr/>
        </p:nvPicPr>
        <p:blipFill>
          <a:blip r:embed="rId5"/>
          <a:stretch>
            <a:fillRect/>
          </a:stretch>
        </p:blipFill>
        <p:spPr>
          <a:xfrm>
            <a:off x="5468112" y="2203704"/>
            <a:ext cx="713232" cy="713232"/>
          </a:xfrm>
          <a:prstGeom prst="rect">
            <a:avLst/>
          </a:prstGeom>
        </p:spPr>
      </p:pic>
      <p:sp>
        <p:nvSpPr>
          <p:cNvPr id="13" name="Text 8"/>
          <p:cNvSpPr txBox="1"/>
          <p:nvPr/>
        </p:nvSpPr>
        <p:spPr>
          <a:xfrm>
            <a:off x="5047488" y="3657600"/>
            <a:ext cx="2011680" cy="548640"/>
          </a:xfrm>
          <a:prstGeom prst="rect">
            <a:avLst/>
          </a:prstGeom>
          <a:noFill/>
          <a:ln/>
        </p:spPr>
        <p:txBody>
          <a:bodyPr wrap="square" lIns="0" tIns="0" rIns="0" bIns="0"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Sambut</a:t>
            </a:r>
            <a:endParaRPr lang="en-US" sz="2800" dirty="0"/>
          </a:p>
        </p:txBody>
      </p:sp>
      <p:sp>
        <p:nvSpPr>
          <p:cNvPr id="14" name="Text 9"/>
          <p:cNvSpPr txBox="1"/>
          <p:nvPr/>
        </p:nvSpPr>
        <p:spPr>
          <a:xfrm>
            <a:off x="5047488" y="4297680"/>
            <a:ext cx="1965960" cy="1645920"/>
          </a:xfrm>
          <a:prstGeom prst="rect">
            <a:avLst/>
          </a:prstGeom>
          <a:noFill/>
          <a:ln/>
        </p:spPr>
        <p:txBody>
          <a:bodyPr wrap="square" lIns="0" tIns="0" rIns="0" bIns="0" rtlCol="0" anchor="t"/>
          <a:lstStyle/>
          <a:p>
            <a:pPr marL="0" indent="0">
              <a:buNone/>
            </a:pPr>
            <a:r>
              <a:rPr lang="en-US" sz="1600" dirty="0">
                <a:solidFill>
                  <a:srgbClr val="E9D9DD"/>
                </a:solidFill>
                <a:latin typeface="Calibri" pitchFamily="34" charset="0"/>
                <a:ea typeface="Calibri" pitchFamily="34" charset="-122"/>
                <a:cs typeface="Calibri" pitchFamily="34" charset="-120"/>
              </a:rPr>
              <a:t>Buka pintu dan buka hati tanpa membeda-bedakan.</a:t>
            </a:r>
            <a:endParaRPr lang="en-US" sz="1600" dirty="0"/>
          </a:p>
        </p:txBody>
      </p:sp>
      <p:sp>
        <p:nvSpPr>
          <p:cNvPr id="15" name="Shape 10"/>
          <p:cNvSpPr/>
          <p:nvPr/>
        </p:nvSpPr>
        <p:spPr>
          <a:xfrm>
            <a:off x="7296912" y="1783080"/>
            <a:ext cx="1554480" cy="1554480"/>
          </a:xfrm>
          <a:prstGeom prst="ellipse">
            <a:avLst/>
          </a:prstGeom>
          <a:solidFill>
            <a:srgbClr val="C8963E"/>
          </a:solidFill>
          <a:ln w="76200">
            <a:solidFill>
              <a:srgbClr val="7A2338"/>
            </a:solidFill>
            <a:prstDash val="solid"/>
          </a:ln>
        </p:spPr>
        <p:txBody>
          <a:bodyPr/>
          <a:lstStyle/>
          <a:p>
            <a:endParaRPr lang="en-ID"/>
          </a:p>
        </p:txBody>
      </p:sp>
      <p:pic>
        <p:nvPicPr>
          <p:cNvPr id="16" name="Image 3" descr="preencoded.png"/>
          <p:cNvPicPr>
            <a:picLocks noChangeAspect="1"/>
          </p:cNvPicPr>
          <p:nvPr/>
        </p:nvPicPr>
        <p:blipFill>
          <a:blip r:embed="rId6"/>
          <a:stretch>
            <a:fillRect/>
          </a:stretch>
        </p:blipFill>
        <p:spPr>
          <a:xfrm>
            <a:off x="7717536" y="2203704"/>
            <a:ext cx="713232" cy="713232"/>
          </a:xfrm>
          <a:prstGeom prst="rect">
            <a:avLst/>
          </a:prstGeom>
        </p:spPr>
      </p:pic>
      <p:sp>
        <p:nvSpPr>
          <p:cNvPr id="17" name="Text 11"/>
          <p:cNvSpPr txBox="1"/>
          <p:nvPr/>
        </p:nvSpPr>
        <p:spPr>
          <a:xfrm>
            <a:off x="7296912" y="3657600"/>
            <a:ext cx="2011680" cy="548640"/>
          </a:xfrm>
          <a:prstGeom prst="rect">
            <a:avLst/>
          </a:prstGeom>
          <a:noFill/>
          <a:ln/>
        </p:spPr>
        <p:txBody>
          <a:bodyPr wrap="square" lIns="0" tIns="0" rIns="0" bIns="0"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Santun</a:t>
            </a:r>
            <a:endParaRPr lang="en-US" sz="2800" dirty="0"/>
          </a:p>
        </p:txBody>
      </p:sp>
      <p:sp>
        <p:nvSpPr>
          <p:cNvPr id="18" name="Text 12"/>
          <p:cNvSpPr txBox="1"/>
          <p:nvPr/>
        </p:nvSpPr>
        <p:spPr>
          <a:xfrm>
            <a:off x="7296912" y="4297680"/>
            <a:ext cx="1965960" cy="1645920"/>
          </a:xfrm>
          <a:prstGeom prst="rect">
            <a:avLst/>
          </a:prstGeom>
          <a:noFill/>
          <a:ln/>
        </p:spPr>
        <p:txBody>
          <a:bodyPr wrap="square" lIns="0" tIns="0" rIns="0" bIns="0" rtlCol="0" anchor="t"/>
          <a:lstStyle/>
          <a:p>
            <a:pPr marL="0" indent="0">
              <a:buNone/>
            </a:pPr>
            <a:r>
              <a:rPr lang="en-US" sz="1600" dirty="0">
                <a:solidFill>
                  <a:srgbClr val="E9D9DD"/>
                </a:solidFill>
                <a:latin typeface="Calibri" pitchFamily="34" charset="0"/>
                <a:ea typeface="Calibri" pitchFamily="34" charset="-122"/>
                <a:cs typeface="Calibri" pitchFamily="34" charset="-120"/>
              </a:rPr>
              <a:t>Tutur kata dan gerak lembut, hormat pada tempat kudus.</a:t>
            </a:r>
            <a:endParaRPr lang="en-US" sz="1600" dirty="0"/>
          </a:p>
        </p:txBody>
      </p:sp>
      <p:sp>
        <p:nvSpPr>
          <p:cNvPr id="19" name="Shape 13"/>
          <p:cNvSpPr/>
          <p:nvPr/>
        </p:nvSpPr>
        <p:spPr>
          <a:xfrm>
            <a:off x="9546336" y="1783080"/>
            <a:ext cx="1554480" cy="1554480"/>
          </a:xfrm>
          <a:prstGeom prst="ellipse">
            <a:avLst/>
          </a:prstGeom>
          <a:solidFill>
            <a:srgbClr val="C8963E"/>
          </a:solidFill>
          <a:ln w="76200">
            <a:solidFill>
              <a:srgbClr val="7A2338"/>
            </a:solidFill>
            <a:prstDash val="solid"/>
          </a:ln>
        </p:spPr>
        <p:txBody>
          <a:bodyPr/>
          <a:lstStyle/>
          <a:p>
            <a:endParaRPr lang="en-ID"/>
          </a:p>
        </p:txBody>
      </p:sp>
      <p:pic>
        <p:nvPicPr>
          <p:cNvPr id="20" name="Image 4" descr="preencoded.png"/>
          <p:cNvPicPr>
            <a:picLocks noChangeAspect="1"/>
          </p:cNvPicPr>
          <p:nvPr/>
        </p:nvPicPr>
        <p:blipFill>
          <a:blip r:embed="rId7"/>
          <a:stretch>
            <a:fillRect/>
          </a:stretch>
        </p:blipFill>
        <p:spPr>
          <a:xfrm>
            <a:off x="9966960" y="2203704"/>
            <a:ext cx="713232" cy="713232"/>
          </a:xfrm>
          <a:prstGeom prst="rect">
            <a:avLst/>
          </a:prstGeom>
        </p:spPr>
      </p:pic>
      <p:sp>
        <p:nvSpPr>
          <p:cNvPr id="21" name="Text 14"/>
          <p:cNvSpPr txBox="1"/>
          <p:nvPr/>
        </p:nvSpPr>
        <p:spPr>
          <a:xfrm>
            <a:off x="9546336" y="3657600"/>
            <a:ext cx="2011680" cy="548640"/>
          </a:xfrm>
          <a:prstGeom prst="rect">
            <a:avLst/>
          </a:prstGeom>
          <a:noFill/>
          <a:ln/>
        </p:spPr>
        <p:txBody>
          <a:bodyPr wrap="square" lIns="0" tIns="0" rIns="0" bIns="0"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Siaga</a:t>
            </a:r>
            <a:endParaRPr lang="en-US" sz="2800" dirty="0"/>
          </a:p>
        </p:txBody>
      </p:sp>
      <p:sp>
        <p:nvSpPr>
          <p:cNvPr id="22" name="Text 15"/>
          <p:cNvSpPr txBox="1"/>
          <p:nvPr/>
        </p:nvSpPr>
        <p:spPr>
          <a:xfrm>
            <a:off x="9546336" y="4297680"/>
            <a:ext cx="1965960" cy="1645920"/>
          </a:xfrm>
          <a:prstGeom prst="rect">
            <a:avLst/>
          </a:prstGeom>
          <a:noFill/>
          <a:ln/>
        </p:spPr>
        <p:txBody>
          <a:bodyPr wrap="square" lIns="0" tIns="0" rIns="0" bIns="0" rtlCol="0" anchor="t"/>
          <a:lstStyle/>
          <a:p>
            <a:pPr marL="0" indent="0">
              <a:buNone/>
            </a:pPr>
            <a:r>
              <a:rPr lang="en-US" sz="1600" dirty="0">
                <a:solidFill>
                  <a:srgbClr val="E9D9DD"/>
                </a:solidFill>
                <a:latin typeface="Calibri" pitchFamily="34" charset="0"/>
                <a:ea typeface="Calibri" pitchFamily="34" charset="-122"/>
                <a:cs typeface="Calibri" pitchFamily="34" charset="-120"/>
              </a:rPr>
              <a:t>Peka terhadap kebutuhan dan kejadian tak terduga.</a:t>
            </a:r>
            <a:endParaRPr lang="en-US" sz="1600" dirty="0"/>
          </a:p>
        </p:txBody>
      </p:sp>
      <p:sp>
        <p:nvSpPr>
          <p:cNvPr id="23" name="Text 16"/>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E9D9DD"/>
                </a:solidFill>
                <a:latin typeface="Calibri" pitchFamily="34" charset="0"/>
                <a:ea typeface="Calibri" pitchFamily="34" charset="-122"/>
                <a:cs typeface="Calibri" pitchFamily="34" charset="-120"/>
              </a:rPr>
              <a:t>Tim Hospitalitas  ·  Pelayanan Penyambutan Umat</a:t>
            </a:r>
            <a:endParaRPr lang="en-US" sz="1000" dirty="0"/>
          </a:p>
        </p:txBody>
      </p:sp>
      <p:sp>
        <p:nvSpPr>
          <p:cNvPr id="24" name="Text 17"/>
          <p:cNvSpPr txBox="1"/>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E9D9DD"/>
                </a:solidFill>
                <a:latin typeface="Calibri" pitchFamily="34" charset="0"/>
                <a:ea typeface="Calibri" pitchFamily="34" charset="-122"/>
                <a:cs typeface="Calibri" pitchFamily="34" charset="-120"/>
              </a:rPr>
              <a:t>7</a:t>
            </a:r>
            <a:endParaRPr lang="en-US" sz="1000" dirty="0"/>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11091672" cy="777240"/>
          </a:xfrm>
          <a:prstGeom prst="rect">
            <a:avLst/>
          </a:prstGeom>
          <a:noFill/>
          <a:ln/>
        </p:spPr>
        <p:txBody>
          <a:bodyPr wrap="square" lIns="0" tIns="0" rIns="0" bIns="0" rtlCol="0" anchor="ctr"/>
          <a:lstStyle/>
          <a:p>
            <a:pPr marL="0" indent="0">
              <a:buNone/>
            </a:pPr>
            <a:r>
              <a:rPr lang="en-US" sz="3600" b="1" dirty="0">
                <a:solidFill>
                  <a:srgbClr val="4A1424"/>
                </a:solidFill>
                <a:latin typeface="Cambria" pitchFamily="34" charset="0"/>
                <a:ea typeface="Cambria" pitchFamily="34" charset="-122"/>
                <a:cs typeface="Cambria" pitchFamily="34" charset="-120"/>
              </a:rPr>
              <a:t>Perjalanan Tugas dalam Misa</a:t>
            </a:r>
            <a:endParaRPr lang="en-US" sz="3600" dirty="0"/>
          </a:p>
        </p:txBody>
      </p:sp>
      <p:sp>
        <p:nvSpPr>
          <p:cNvPr id="3" name="Text 1"/>
          <p:cNvSpPr/>
          <p:nvPr/>
        </p:nvSpPr>
        <p:spPr>
          <a:xfrm>
            <a:off x="548640" y="1691640"/>
            <a:ext cx="2011680" cy="1051560"/>
          </a:xfrm>
          <a:prstGeom prst="chevron">
            <a:avLst/>
          </a:prstGeom>
          <a:solidFill>
            <a:srgbClr val="C8963E"/>
          </a:solidFill>
          <a:ln w="25400">
            <a:solidFill>
              <a:srgbClr val="FFFFFF"/>
            </a:solidFill>
          </a:ln>
        </p:spPr>
        <p:txBody>
          <a:bodyPr wrap="square" lIns="0" tIns="0" rIns="0" bIns="0" rtlCol="0" anchor="ctr"/>
          <a:lstStyle/>
          <a:p>
            <a:pPr marL="0" indent="0" algn="ctr">
              <a:buNone/>
            </a:pPr>
            <a:r>
              <a:rPr lang="en-US" sz="1400" b="1" dirty="0">
                <a:solidFill>
                  <a:srgbClr val="4A1424"/>
                </a:solidFill>
                <a:latin typeface="Cambria" pitchFamily="34" charset="0"/>
                <a:ea typeface="Cambria" pitchFamily="34" charset="-122"/>
                <a:cs typeface="Cambria" pitchFamily="34" charset="-120"/>
              </a:rPr>
              <a:t>Sebelum Misa</a:t>
            </a:r>
            <a:endParaRPr lang="en-US" sz="1400" dirty="0"/>
          </a:p>
        </p:txBody>
      </p:sp>
      <p:sp>
        <p:nvSpPr>
          <p:cNvPr id="4" name="Text 2"/>
          <p:cNvSpPr txBox="1"/>
          <p:nvPr/>
        </p:nvSpPr>
        <p:spPr>
          <a:xfrm>
            <a:off x="685800" y="3063240"/>
            <a:ext cx="1600200" cy="2194560"/>
          </a:xfrm>
          <a:prstGeom prst="rect">
            <a:avLst/>
          </a:prstGeom>
          <a:noFill/>
          <a:ln/>
        </p:spPr>
        <p:txBody>
          <a:bodyPr wrap="square" lIns="0" tIns="0" rIns="0" bIns="0" rtlCol="0" anchor="t"/>
          <a:lstStyle/>
          <a:p>
            <a:pPr marL="0" indent="0">
              <a:buNone/>
            </a:pPr>
            <a:r>
              <a:rPr lang="en-US" sz="1700" dirty="0">
                <a:solidFill>
                  <a:srgbClr val="2B1A1F"/>
                </a:solidFill>
                <a:latin typeface="Calibri" pitchFamily="34" charset="0"/>
                <a:ea typeface="Calibri" pitchFamily="34" charset="-122"/>
                <a:cs typeface="Calibri" pitchFamily="34" charset="-120"/>
              </a:rPr>
              <a:t>Datang lebih awal, berdoa bersama, memeriksa ruang, menerima pembagian pos.</a:t>
            </a:r>
            <a:endParaRPr lang="en-US" sz="1700" dirty="0"/>
          </a:p>
        </p:txBody>
      </p:sp>
      <p:sp>
        <p:nvSpPr>
          <p:cNvPr id="5" name="Text 3"/>
          <p:cNvSpPr/>
          <p:nvPr/>
        </p:nvSpPr>
        <p:spPr>
          <a:xfrm>
            <a:off x="2365553" y="1691640"/>
            <a:ext cx="2011680" cy="1051560"/>
          </a:xfrm>
          <a:prstGeom prst="chevron">
            <a:avLst/>
          </a:prstGeom>
          <a:solidFill>
            <a:srgbClr val="4A1424"/>
          </a:solidFill>
          <a:ln w="25400">
            <a:solidFill>
              <a:srgbClr val="FFFFFF"/>
            </a:solid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Ritus Pembuka</a:t>
            </a:r>
            <a:endParaRPr lang="en-US" sz="1400" dirty="0"/>
          </a:p>
        </p:txBody>
      </p:sp>
      <p:sp>
        <p:nvSpPr>
          <p:cNvPr id="6" name="Text 4"/>
          <p:cNvSpPr txBox="1"/>
          <p:nvPr/>
        </p:nvSpPr>
        <p:spPr>
          <a:xfrm>
            <a:off x="2502713" y="3063240"/>
            <a:ext cx="1600200" cy="2194560"/>
          </a:xfrm>
          <a:prstGeom prst="rect">
            <a:avLst/>
          </a:prstGeom>
          <a:noFill/>
          <a:ln/>
        </p:spPr>
        <p:txBody>
          <a:bodyPr wrap="square" lIns="0" tIns="0" rIns="0" bIns="0" rtlCol="0" anchor="t"/>
          <a:lstStyle/>
          <a:p>
            <a:pPr marL="0" indent="0">
              <a:buNone/>
            </a:pPr>
            <a:r>
              <a:rPr lang="en-US" sz="1700" dirty="0">
                <a:solidFill>
                  <a:srgbClr val="2B1A1F"/>
                </a:solidFill>
                <a:latin typeface="Calibri" pitchFamily="34" charset="0"/>
                <a:ea typeface="Calibri" pitchFamily="34" charset="-122"/>
                <a:cs typeface="Calibri" pitchFamily="34" charset="-120"/>
              </a:rPr>
              <a:t>Menyambut umat, mengarahkan tempat duduk, membuka jalan perarakan.</a:t>
            </a:r>
            <a:endParaRPr lang="en-US" sz="1700" dirty="0"/>
          </a:p>
        </p:txBody>
      </p:sp>
      <p:sp>
        <p:nvSpPr>
          <p:cNvPr id="7" name="Text 5"/>
          <p:cNvSpPr/>
          <p:nvPr/>
        </p:nvSpPr>
        <p:spPr>
          <a:xfrm>
            <a:off x="4182466" y="1691640"/>
            <a:ext cx="2011680" cy="1051560"/>
          </a:xfrm>
          <a:prstGeom prst="chevron">
            <a:avLst/>
          </a:prstGeom>
          <a:solidFill>
            <a:srgbClr val="4A1424"/>
          </a:solidFill>
          <a:ln w="25400">
            <a:solidFill>
              <a:srgbClr val="FFFFFF"/>
            </a:solid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Liturgi Sabda</a:t>
            </a:r>
            <a:endParaRPr lang="en-US" sz="1400" dirty="0"/>
          </a:p>
        </p:txBody>
      </p:sp>
      <p:sp>
        <p:nvSpPr>
          <p:cNvPr id="8" name="Text 6"/>
          <p:cNvSpPr txBox="1"/>
          <p:nvPr/>
        </p:nvSpPr>
        <p:spPr>
          <a:xfrm>
            <a:off x="4319626" y="3063240"/>
            <a:ext cx="1600200" cy="2194560"/>
          </a:xfrm>
          <a:prstGeom prst="rect">
            <a:avLst/>
          </a:prstGeom>
          <a:noFill/>
          <a:ln/>
        </p:spPr>
        <p:txBody>
          <a:bodyPr wrap="square" lIns="0" tIns="0" rIns="0" bIns="0" rtlCol="0" anchor="t"/>
          <a:lstStyle/>
          <a:p>
            <a:pPr marL="0" indent="0">
              <a:buNone/>
            </a:pPr>
            <a:r>
              <a:rPr lang="en-US" sz="1700" dirty="0">
                <a:solidFill>
                  <a:srgbClr val="2B1A1F"/>
                </a:solidFill>
                <a:latin typeface="Calibri" pitchFamily="34" charset="0"/>
                <a:ea typeface="Calibri" pitchFamily="34" charset="-122"/>
                <a:cs typeface="Calibri" pitchFamily="34" charset="-120"/>
              </a:rPr>
              <a:t>Menjaga ketenangan; umat terlambat masuk tanpa mengganggu bacaan.</a:t>
            </a:r>
            <a:endParaRPr lang="en-US" sz="1700" dirty="0"/>
          </a:p>
        </p:txBody>
      </p:sp>
      <p:sp>
        <p:nvSpPr>
          <p:cNvPr id="9" name="Text 7"/>
          <p:cNvSpPr/>
          <p:nvPr/>
        </p:nvSpPr>
        <p:spPr>
          <a:xfrm>
            <a:off x="5999378" y="1691640"/>
            <a:ext cx="2011680" cy="1051560"/>
          </a:xfrm>
          <a:prstGeom prst="chevron">
            <a:avLst/>
          </a:prstGeom>
          <a:solidFill>
            <a:srgbClr val="4A1424"/>
          </a:solidFill>
          <a:ln w="25400">
            <a:solidFill>
              <a:srgbClr val="FFFFFF"/>
            </a:solid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Liturgi Ekaristi</a:t>
            </a:r>
            <a:endParaRPr lang="en-US" sz="1400" dirty="0"/>
          </a:p>
        </p:txBody>
      </p:sp>
      <p:sp>
        <p:nvSpPr>
          <p:cNvPr id="10" name="Text 8"/>
          <p:cNvSpPr txBox="1"/>
          <p:nvPr/>
        </p:nvSpPr>
        <p:spPr>
          <a:xfrm>
            <a:off x="6136538" y="3063240"/>
            <a:ext cx="1600200" cy="2194560"/>
          </a:xfrm>
          <a:prstGeom prst="rect">
            <a:avLst/>
          </a:prstGeom>
          <a:noFill/>
          <a:ln/>
        </p:spPr>
        <p:txBody>
          <a:bodyPr wrap="square" lIns="0" tIns="0" rIns="0" bIns="0" rtlCol="0" anchor="t"/>
          <a:lstStyle/>
          <a:p>
            <a:pPr marL="0" indent="0">
              <a:buNone/>
            </a:pPr>
            <a:r>
              <a:rPr lang="en-US" sz="1700" dirty="0">
                <a:solidFill>
                  <a:srgbClr val="2B1A1F"/>
                </a:solidFill>
                <a:latin typeface="Calibri" pitchFamily="34" charset="0"/>
                <a:ea typeface="Calibri" pitchFamily="34" charset="-122"/>
                <a:cs typeface="Calibri" pitchFamily="34" charset="-120"/>
              </a:rPr>
              <a:t>Mengedarkan kolekte, mengatur perarakan persembahan dan barisan komuni.</a:t>
            </a:r>
            <a:endParaRPr lang="en-US" sz="1700" dirty="0"/>
          </a:p>
        </p:txBody>
      </p:sp>
      <p:sp>
        <p:nvSpPr>
          <p:cNvPr id="11" name="Text 9"/>
          <p:cNvSpPr/>
          <p:nvPr/>
        </p:nvSpPr>
        <p:spPr>
          <a:xfrm>
            <a:off x="7816291" y="1691640"/>
            <a:ext cx="2011680" cy="1051560"/>
          </a:xfrm>
          <a:prstGeom prst="chevron">
            <a:avLst/>
          </a:prstGeom>
          <a:solidFill>
            <a:srgbClr val="4A1424"/>
          </a:solidFill>
          <a:ln w="25400">
            <a:solidFill>
              <a:srgbClr val="FFFFFF"/>
            </a:solid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Ritus Penutup</a:t>
            </a:r>
            <a:endParaRPr lang="en-US" sz="1400" dirty="0"/>
          </a:p>
        </p:txBody>
      </p:sp>
      <p:sp>
        <p:nvSpPr>
          <p:cNvPr id="12" name="Text 10"/>
          <p:cNvSpPr txBox="1"/>
          <p:nvPr/>
        </p:nvSpPr>
        <p:spPr>
          <a:xfrm>
            <a:off x="7953451" y="3063240"/>
            <a:ext cx="1600200" cy="2194560"/>
          </a:xfrm>
          <a:prstGeom prst="rect">
            <a:avLst/>
          </a:prstGeom>
          <a:noFill/>
          <a:ln/>
        </p:spPr>
        <p:txBody>
          <a:bodyPr wrap="square" lIns="0" tIns="0" rIns="0" bIns="0" rtlCol="0" anchor="t"/>
          <a:lstStyle/>
          <a:p>
            <a:pPr marL="0" indent="0">
              <a:buNone/>
            </a:pPr>
            <a:r>
              <a:rPr lang="en-US" sz="1700" dirty="0">
                <a:solidFill>
                  <a:srgbClr val="2B1A1F"/>
                </a:solidFill>
                <a:latin typeface="Calibri" pitchFamily="34" charset="0"/>
                <a:ea typeface="Calibri" pitchFamily="34" charset="-122"/>
                <a:cs typeface="Calibri" pitchFamily="34" charset="-120"/>
              </a:rPr>
              <a:t>Membuka pintu dan lorong, memberi salam, membantu arus keluar.</a:t>
            </a:r>
            <a:endParaRPr lang="en-US" sz="1700" dirty="0"/>
          </a:p>
        </p:txBody>
      </p:sp>
      <p:sp>
        <p:nvSpPr>
          <p:cNvPr id="13" name="Text 11"/>
          <p:cNvSpPr/>
          <p:nvPr/>
        </p:nvSpPr>
        <p:spPr>
          <a:xfrm>
            <a:off x="9633204" y="1691640"/>
            <a:ext cx="2011680" cy="1051560"/>
          </a:xfrm>
          <a:prstGeom prst="chevron">
            <a:avLst/>
          </a:prstGeom>
          <a:solidFill>
            <a:srgbClr val="C8963E"/>
          </a:solidFill>
          <a:ln w="25400">
            <a:solidFill>
              <a:srgbClr val="FFFFFF"/>
            </a:solidFill>
          </a:ln>
        </p:spPr>
        <p:txBody>
          <a:bodyPr wrap="square" lIns="0" tIns="0" rIns="0" bIns="0" rtlCol="0" anchor="ctr"/>
          <a:lstStyle/>
          <a:p>
            <a:pPr marL="0" indent="0" algn="ctr">
              <a:buNone/>
            </a:pPr>
            <a:r>
              <a:rPr lang="en-US" sz="1400" b="1" dirty="0">
                <a:solidFill>
                  <a:srgbClr val="4A1424"/>
                </a:solidFill>
                <a:latin typeface="Cambria" pitchFamily="34" charset="0"/>
                <a:ea typeface="Cambria" pitchFamily="34" charset="-122"/>
                <a:cs typeface="Cambria" pitchFamily="34" charset="-120"/>
              </a:rPr>
              <a:t>Sesudah Misa</a:t>
            </a:r>
            <a:endParaRPr lang="en-US" sz="1400" dirty="0"/>
          </a:p>
        </p:txBody>
      </p:sp>
      <p:sp>
        <p:nvSpPr>
          <p:cNvPr id="14" name="Text 12"/>
          <p:cNvSpPr txBox="1"/>
          <p:nvPr/>
        </p:nvSpPr>
        <p:spPr>
          <a:xfrm>
            <a:off x="9770364" y="3063240"/>
            <a:ext cx="1600200" cy="2194560"/>
          </a:xfrm>
          <a:prstGeom prst="rect">
            <a:avLst/>
          </a:prstGeom>
          <a:noFill/>
          <a:ln/>
        </p:spPr>
        <p:txBody>
          <a:bodyPr wrap="square" lIns="0" tIns="0" rIns="0" bIns="0" rtlCol="0" anchor="t"/>
          <a:lstStyle/>
          <a:p>
            <a:pPr marL="0" indent="0">
              <a:buNone/>
            </a:pPr>
            <a:r>
              <a:rPr lang="en-US" sz="1700" dirty="0">
                <a:solidFill>
                  <a:srgbClr val="2B1A1F"/>
                </a:solidFill>
                <a:latin typeface="Calibri" pitchFamily="34" charset="0"/>
                <a:ea typeface="Calibri" pitchFamily="34" charset="-122"/>
                <a:cs typeface="Calibri" pitchFamily="34" charset="-120"/>
              </a:rPr>
              <a:t>Menyapa umat, merapikan gereja, melapor, dan evaluasi singkat.</a:t>
            </a:r>
            <a:endParaRPr lang="en-US" sz="1700" dirty="0"/>
          </a:p>
        </p:txBody>
      </p:sp>
      <p:sp>
        <p:nvSpPr>
          <p:cNvPr id="15" name="Shape 13"/>
          <p:cNvSpPr/>
          <p:nvPr/>
        </p:nvSpPr>
        <p:spPr>
          <a:xfrm>
            <a:off x="548640" y="5440680"/>
            <a:ext cx="11091672" cy="731520"/>
          </a:xfrm>
          <a:prstGeom prst="roundRect">
            <a:avLst>
              <a:gd name="adj" fmla="val 15000"/>
            </a:avLst>
          </a:prstGeom>
          <a:solidFill>
            <a:srgbClr val="F7EEF0"/>
          </a:solidFill>
          <a:ln w="12700">
            <a:solidFill>
              <a:srgbClr val="F7EEF0"/>
            </a:solidFill>
            <a:prstDash val="solid"/>
          </a:ln>
        </p:spPr>
        <p:txBody>
          <a:bodyPr/>
          <a:lstStyle/>
          <a:p>
            <a:endParaRPr lang="en-ID"/>
          </a:p>
        </p:txBody>
      </p:sp>
      <p:sp>
        <p:nvSpPr>
          <p:cNvPr id="16" name="Text 14"/>
          <p:cNvSpPr txBox="1"/>
          <p:nvPr/>
        </p:nvSpPr>
        <p:spPr>
          <a:xfrm>
            <a:off x="822960" y="5440680"/>
            <a:ext cx="10515600" cy="731520"/>
          </a:xfrm>
          <a:prstGeom prst="rect">
            <a:avLst/>
          </a:prstGeom>
          <a:noFill/>
          <a:ln/>
        </p:spPr>
        <p:txBody>
          <a:bodyPr wrap="square" lIns="0" tIns="0" rIns="0" bIns="0" rtlCol="0" anchor="ctr"/>
          <a:lstStyle/>
          <a:p>
            <a:pPr marL="0" indent="0">
              <a:buNone/>
            </a:pPr>
            <a:r>
              <a:rPr lang="en-US" sz="1700" i="1" dirty="0">
                <a:solidFill>
                  <a:srgbClr val="4A1424"/>
                </a:solidFill>
                <a:latin typeface="Calibri" pitchFamily="34" charset="0"/>
                <a:ea typeface="Calibri" pitchFamily="34" charset="-122"/>
                <a:cs typeface="Calibri" pitchFamily="34" charset="-120"/>
              </a:rPr>
              <a:t>Setiap tahap punya tugas berbeda, tetapi semangatnya sama: menyambut dan melayani dengan kasih.</a:t>
            </a:r>
            <a:endParaRPr lang="en-US" sz="1700" dirty="0"/>
          </a:p>
        </p:txBody>
      </p:sp>
      <p:sp>
        <p:nvSpPr>
          <p:cNvPr id="17" name="Text 15"/>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5A5F"/>
                </a:solidFill>
                <a:latin typeface="Calibri" pitchFamily="34" charset="0"/>
                <a:ea typeface="Calibri" pitchFamily="34" charset="-122"/>
                <a:cs typeface="Calibri" pitchFamily="34" charset="-120"/>
              </a:rPr>
              <a:t>Tim Hospitalitas  ·  Pelayanan Penyambutan Umat</a:t>
            </a:r>
            <a:endParaRPr lang="en-US" sz="1000" dirty="0"/>
          </a:p>
        </p:txBody>
      </p:sp>
      <p:sp>
        <p:nvSpPr>
          <p:cNvPr id="18" name="Text 16"/>
          <p:cNvSpPr txBox="1"/>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6B5A5F"/>
                </a:solidFill>
                <a:latin typeface="Calibri" pitchFamily="34" charset="0"/>
                <a:ea typeface="Calibri" pitchFamily="34" charset="-122"/>
                <a:cs typeface="Calibri" pitchFamily="34" charset="-120"/>
              </a:rPr>
              <a:t>8</a:t>
            </a:r>
            <a:endParaRPr lang="en-US" sz="1000" dirty="0"/>
          </a:p>
        </p:txBody>
      </p:sp>
    </p:spTree>
  </p:cSld>
  <p:clrMapOvr>
    <a:masterClrMapping/>
  </p:clrMapOvr>
  <p:transition spd="med">
    <p:push/>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11091672" cy="777240"/>
          </a:xfrm>
          <a:prstGeom prst="rect">
            <a:avLst/>
          </a:prstGeom>
          <a:noFill/>
          <a:ln/>
        </p:spPr>
        <p:txBody>
          <a:bodyPr wrap="square" lIns="0" tIns="0" rIns="0" bIns="0" rtlCol="0" anchor="ctr"/>
          <a:lstStyle/>
          <a:p>
            <a:pPr marL="0" indent="0">
              <a:buNone/>
            </a:pPr>
            <a:r>
              <a:rPr lang="en-US" sz="3600" b="1" dirty="0">
                <a:solidFill>
                  <a:srgbClr val="4A1424"/>
                </a:solidFill>
                <a:latin typeface="Cambria" pitchFamily="34" charset="0"/>
                <a:ea typeface="Cambria" pitchFamily="34" charset="-122"/>
                <a:cs typeface="Cambria" pitchFamily="34" charset="-120"/>
              </a:rPr>
              <a:t>Tugas Sebelum Misa</a:t>
            </a:r>
            <a:endParaRPr lang="en-US" sz="3600" dirty="0"/>
          </a:p>
        </p:txBody>
      </p:sp>
      <p:sp>
        <p:nvSpPr>
          <p:cNvPr id="3" name="Shape 1"/>
          <p:cNvSpPr/>
          <p:nvPr/>
        </p:nvSpPr>
        <p:spPr>
          <a:xfrm>
            <a:off x="548640" y="1627632"/>
            <a:ext cx="502920" cy="502920"/>
          </a:xfrm>
          <a:prstGeom prst="ellipse">
            <a:avLst/>
          </a:prstGeom>
          <a:solidFill>
            <a:srgbClr val="4A1424"/>
          </a:solidFill>
          <a:ln w="12700">
            <a:solidFill>
              <a:srgbClr val="4A1424"/>
            </a:solidFill>
            <a:prstDash val="solid"/>
          </a:ln>
        </p:spPr>
        <p:txBody>
          <a:bodyPr/>
          <a:lstStyle/>
          <a:p>
            <a:endParaRPr lang="en-ID"/>
          </a:p>
        </p:txBody>
      </p:sp>
      <p:pic>
        <p:nvPicPr>
          <p:cNvPr id="4" name="Image 0" descr="preencoded.png"/>
          <p:cNvPicPr>
            <a:picLocks noChangeAspect="1"/>
          </p:cNvPicPr>
          <p:nvPr/>
        </p:nvPicPr>
        <p:blipFill>
          <a:blip r:embed="rId3"/>
          <a:stretch>
            <a:fillRect/>
          </a:stretch>
        </p:blipFill>
        <p:spPr>
          <a:xfrm>
            <a:off x="676656" y="1755648"/>
            <a:ext cx="246888" cy="246888"/>
          </a:xfrm>
          <a:prstGeom prst="rect">
            <a:avLst/>
          </a:prstGeom>
        </p:spPr>
      </p:pic>
      <p:sp>
        <p:nvSpPr>
          <p:cNvPr id="5" name="Text 2"/>
          <p:cNvSpPr txBox="1"/>
          <p:nvPr/>
        </p:nvSpPr>
        <p:spPr>
          <a:xfrm>
            <a:off x="1325880" y="1554480"/>
            <a:ext cx="6217920" cy="649224"/>
          </a:xfrm>
          <a:prstGeom prst="rect">
            <a:avLst/>
          </a:prstGeom>
          <a:noFill/>
          <a:ln/>
        </p:spPr>
        <p:txBody>
          <a:bodyPr wrap="square" lIns="0" tIns="0" rIns="0" bIns="0" rtlCol="0" anchor="ctr"/>
          <a:lstStyle/>
          <a:p>
            <a:pPr marL="0" indent="0">
              <a:buNone/>
            </a:pPr>
            <a:r>
              <a:rPr lang="en-US" sz="1600" dirty="0">
                <a:solidFill>
                  <a:srgbClr val="2B1A1F"/>
                </a:solidFill>
                <a:latin typeface="Calibri" pitchFamily="34" charset="0"/>
                <a:ea typeface="Calibri" pitchFamily="34" charset="-122"/>
                <a:cs typeface="Calibri" pitchFamily="34" charset="-120"/>
              </a:rPr>
              <a:t>Datang lebih awal, berpakaian rapi, dan mengenakan tanda pengenal.</a:t>
            </a:r>
            <a:endParaRPr lang="en-US" sz="1600" dirty="0"/>
          </a:p>
        </p:txBody>
      </p:sp>
      <p:sp>
        <p:nvSpPr>
          <p:cNvPr id="6" name="Shape 3"/>
          <p:cNvSpPr/>
          <p:nvPr/>
        </p:nvSpPr>
        <p:spPr>
          <a:xfrm>
            <a:off x="548640" y="2386584"/>
            <a:ext cx="502920" cy="502920"/>
          </a:xfrm>
          <a:prstGeom prst="ellipse">
            <a:avLst/>
          </a:prstGeom>
          <a:solidFill>
            <a:srgbClr val="4A1424"/>
          </a:solidFill>
          <a:ln w="12700">
            <a:solidFill>
              <a:srgbClr val="4A1424"/>
            </a:solidFill>
            <a:prstDash val="solid"/>
          </a:ln>
        </p:spPr>
        <p:txBody>
          <a:bodyPr/>
          <a:lstStyle/>
          <a:p>
            <a:endParaRPr lang="en-ID"/>
          </a:p>
        </p:txBody>
      </p:sp>
      <p:pic>
        <p:nvPicPr>
          <p:cNvPr id="7" name="Image 1" descr="preencoded.png"/>
          <p:cNvPicPr>
            <a:picLocks noChangeAspect="1"/>
          </p:cNvPicPr>
          <p:nvPr/>
        </p:nvPicPr>
        <p:blipFill>
          <a:blip r:embed="rId3"/>
          <a:stretch>
            <a:fillRect/>
          </a:stretch>
        </p:blipFill>
        <p:spPr>
          <a:xfrm>
            <a:off x="676656" y="2514600"/>
            <a:ext cx="246888" cy="246888"/>
          </a:xfrm>
          <a:prstGeom prst="rect">
            <a:avLst/>
          </a:prstGeom>
        </p:spPr>
      </p:pic>
      <p:sp>
        <p:nvSpPr>
          <p:cNvPr id="8" name="Text 4"/>
          <p:cNvSpPr txBox="1"/>
          <p:nvPr/>
        </p:nvSpPr>
        <p:spPr>
          <a:xfrm>
            <a:off x="1325880" y="2313432"/>
            <a:ext cx="6217920" cy="649224"/>
          </a:xfrm>
          <a:prstGeom prst="rect">
            <a:avLst/>
          </a:prstGeom>
          <a:noFill/>
          <a:ln/>
        </p:spPr>
        <p:txBody>
          <a:bodyPr wrap="square" lIns="0" tIns="0" rIns="0" bIns="0" rtlCol="0" anchor="ctr"/>
          <a:lstStyle/>
          <a:p>
            <a:pPr marL="0" indent="0">
              <a:buNone/>
            </a:pPr>
            <a:r>
              <a:rPr lang="en-US" sz="1600" dirty="0">
                <a:solidFill>
                  <a:srgbClr val="2B1A1F"/>
                </a:solidFill>
                <a:latin typeface="Calibri" pitchFamily="34" charset="0"/>
                <a:ea typeface="Calibri" pitchFamily="34" charset="-122"/>
                <a:cs typeface="Calibri" pitchFamily="34" charset="-120"/>
              </a:rPr>
              <a:t>Berdoa singkat bersama tim dan menerima pembagian pos tugas.</a:t>
            </a:r>
            <a:endParaRPr lang="en-US" sz="1600" dirty="0"/>
          </a:p>
        </p:txBody>
      </p:sp>
      <p:sp>
        <p:nvSpPr>
          <p:cNvPr id="9" name="Shape 5"/>
          <p:cNvSpPr/>
          <p:nvPr/>
        </p:nvSpPr>
        <p:spPr>
          <a:xfrm>
            <a:off x="548640" y="3145536"/>
            <a:ext cx="502920" cy="502920"/>
          </a:xfrm>
          <a:prstGeom prst="ellipse">
            <a:avLst/>
          </a:prstGeom>
          <a:solidFill>
            <a:srgbClr val="4A1424"/>
          </a:solidFill>
          <a:ln w="12700">
            <a:solidFill>
              <a:srgbClr val="4A1424"/>
            </a:solidFill>
            <a:prstDash val="solid"/>
          </a:ln>
        </p:spPr>
        <p:txBody>
          <a:bodyPr/>
          <a:lstStyle/>
          <a:p>
            <a:endParaRPr lang="en-ID"/>
          </a:p>
        </p:txBody>
      </p:sp>
      <p:pic>
        <p:nvPicPr>
          <p:cNvPr id="10" name="Image 2" descr="preencoded.png"/>
          <p:cNvPicPr>
            <a:picLocks noChangeAspect="1"/>
          </p:cNvPicPr>
          <p:nvPr/>
        </p:nvPicPr>
        <p:blipFill>
          <a:blip r:embed="rId3"/>
          <a:stretch>
            <a:fillRect/>
          </a:stretch>
        </p:blipFill>
        <p:spPr>
          <a:xfrm>
            <a:off x="676656" y="3273552"/>
            <a:ext cx="246888" cy="246888"/>
          </a:xfrm>
          <a:prstGeom prst="rect">
            <a:avLst/>
          </a:prstGeom>
        </p:spPr>
      </p:pic>
      <p:sp>
        <p:nvSpPr>
          <p:cNvPr id="11" name="Text 6"/>
          <p:cNvSpPr txBox="1"/>
          <p:nvPr/>
        </p:nvSpPr>
        <p:spPr>
          <a:xfrm>
            <a:off x="1325880" y="3072384"/>
            <a:ext cx="6217920" cy="649224"/>
          </a:xfrm>
          <a:prstGeom prst="rect">
            <a:avLst/>
          </a:prstGeom>
          <a:noFill/>
          <a:ln/>
        </p:spPr>
        <p:txBody>
          <a:bodyPr wrap="square" lIns="0" tIns="0" rIns="0" bIns="0" rtlCol="0" anchor="ctr"/>
          <a:lstStyle/>
          <a:p>
            <a:pPr marL="0" indent="0">
              <a:buNone/>
            </a:pPr>
            <a:r>
              <a:rPr lang="en-US" sz="1600" dirty="0">
                <a:solidFill>
                  <a:srgbClr val="2B1A1F"/>
                </a:solidFill>
                <a:latin typeface="Calibri" pitchFamily="34" charset="0"/>
                <a:ea typeface="Calibri" pitchFamily="34" charset="-122"/>
                <a:cs typeface="Calibri" pitchFamily="34" charset="-120"/>
              </a:rPr>
              <a:t>Memeriksa kebersihan, tempat duduk, dan kesiapan ruang gereja.</a:t>
            </a:r>
            <a:endParaRPr lang="en-US" sz="1600" dirty="0"/>
          </a:p>
        </p:txBody>
      </p:sp>
      <p:sp>
        <p:nvSpPr>
          <p:cNvPr id="12" name="Shape 7"/>
          <p:cNvSpPr/>
          <p:nvPr/>
        </p:nvSpPr>
        <p:spPr>
          <a:xfrm>
            <a:off x="548640" y="3904488"/>
            <a:ext cx="502920" cy="502920"/>
          </a:xfrm>
          <a:prstGeom prst="ellipse">
            <a:avLst/>
          </a:prstGeom>
          <a:solidFill>
            <a:srgbClr val="4A1424"/>
          </a:solidFill>
          <a:ln w="12700">
            <a:solidFill>
              <a:srgbClr val="4A1424"/>
            </a:solidFill>
            <a:prstDash val="solid"/>
          </a:ln>
        </p:spPr>
        <p:txBody>
          <a:bodyPr/>
          <a:lstStyle/>
          <a:p>
            <a:endParaRPr lang="en-ID"/>
          </a:p>
        </p:txBody>
      </p:sp>
      <p:pic>
        <p:nvPicPr>
          <p:cNvPr id="13" name="Image 3" descr="preencoded.png"/>
          <p:cNvPicPr>
            <a:picLocks noChangeAspect="1"/>
          </p:cNvPicPr>
          <p:nvPr/>
        </p:nvPicPr>
        <p:blipFill>
          <a:blip r:embed="rId3"/>
          <a:stretch>
            <a:fillRect/>
          </a:stretch>
        </p:blipFill>
        <p:spPr>
          <a:xfrm>
            <a:off x="676656" y="4032504"/>
            <a:ext cx="246888" cy="246888"/>
          </a:xfrm>
          <a:prstGeom prst="rect">
            <a:avLst/>
          </a:prstGeom>
        </p:spPr>
      </p:pic>
      <p:sp>
        <p:nvSpPr>
          <p:cNvPr id="14" name="Text 8"/>
          <p:cNvSpPr txBox="1"/>
          <p:nvPr/>
        </p:nvSpPr>
        <p:spPr>
          <a:xfrm>
            <a:off x="1325880" y="3831336"/>
            <a:ext cx="6217920" cy="649224"/>
          </a:xfrm>
          <a:prstGeom prst="rect">
            <a:avLst/>
          </a:prstGeom>
          <a:noFill/>
          <a:ln/>
        </p:spPr>
        <p:txBody>
          <a:bodyPr wrap="square" lIns="0" tIns="0" rIns="0" bIns="0" rtlCol="0" anchor="ctr"/>
          <a:lstStyle/>
          <a:p>
            <a:pPr marL="0" indent="0">
              <a:buNone/>
            </a:pPr>
            <a:r>
              <a:rPr lang="en-US" sz="1600" dirty="0" err="1">
                <a:solidFill>
                  <a:srgbClr val="2B1A1F"/>
                </a:solidFill>
                <a:latin typeface="Calibri" pitchFamily="34" charset="0"/>
                <a:ea typeface="Calibri" pitchFamily="34" charset="-122"/>
                <a:cs typeface="Calibri" pitchFamily="34" charset="-120"/>
              </a:rPr>
              <a:t>Menyiapkan</a:t>
            </a:r>
            <a:r>
              <a:rPr lang="en-US" sz="1600" dirty="0">
                <a:solidFill>
                  <a:srgbClr val="2B1A1F"/>
                </a:solidFill>
                <a:latin typeface="Calibri" pitchFamily="34" charset="0"/>
                <a:ea typeface="Calibri" pitchFamily="34" charset="-122"/>
                <a:cs typeface="Calibri" pitchFamily="34" charset="-120"/>
              </a:rPr>
              <a:t>  kantong kolekte sesuai kebutuhan.</a:t>
            </a:r>
            <a:endParaRPr lang="en-US" sz="1600" dirty="0"/>
          </a:p>
        </p:txBody>
      </p:sp>
      <p:sp>
        <p:nvSpPr>
          <p:cNvPr id="15" name="Shape 9"/>
          <p:cNvSpPr/>
          <p:nvPr/>
        </p:nvSpPr>
        <p:spPr>
          <a:xfrm>
            <a:off x="548640" y="4663440"/>
            <a:ext cx="502920" cy="502920"/>
          </a:xfrm>
          <a:prstGeom prst="ellipse">
            <a:avLst/>
          </a:prstGeom>
          <a:solidFill>
            <a:srgbClr val="4A1424"/>
          </a:solidFill>
          <a:ln w="12700">
            <a:solidFill>
              <a:srgbClr val="4A1424"/>
            </a:solidFill>
            <a:prstDash val="solid"/>
          </a:ln>
        </p:spPr>
        <p:txBody>
          <a:bodyPr/>
          <a:lstStyle/>
          <a:p>
            <a:endParaRPr lang="en-ID"/>
          </a:p>
        </p:txBody>
      </p:sp>
      <p:pic>
        <p:nvPicPr>
          <p:cNvPr id="16" name="Image 4" descr="preencoded.png"/>
          <p:cNvPicPr>
            <a:picLocks noChangeAspect="1"/>
          </p:cNvPicPr>
          <p:nvPr/>
        </p:nvPicPr>
        <p:blipFill>
          <a:blip r:embed="rId3"/>
          <a:stretch>
            <a:fillRect/>
          </a:stretch>
        </p:blipFill>
        <p:spPr>
          <a:xfrm>
            <a:off x="676656" y="4791456"/>
            <a:ext cx="246888" cy="246888"/>
          </a:xfrm>
          <a:prstGeom prst="rect">
            <a:avLst/>
          </a:prstGeom>
        </p:spPr>
      </p:pic>
      <p:sp>
        <p:nvSpPr>
          <p:cNvPr id="17" name="Text 10"/>
          <p:cNvSpPr txBox="1"/>
          <p:nvPr/>
        </p:nvSpPr>
        <p:spPr>
          <a:xfrm>
            <a:off x="1325880" y="4590288"/>
            <a:ext cx="6217920" cy="649224"/>
          </a:xfrm>
          <a:prstGeom prst="rect">
            <a:avLst/>
          </a:prstGeom>
          <a:noFill/>
          <a:ln/>
        </p:spPr>
        <p:txBody>
          <a:bodyPr wrap="square" lIns="0" tIns="0" rIns="0" bIns="0" rtlCol="0" anchor="ctr"/>
          <a:lstStyle/>
          <a:p>
            <a:pPr marL="0" indent="0">
              <a:buNone/>
            </a:pPr>
            <a:r>
              <a:rPr lang="en-US" sz="1600" dirty="0" err="1">
                <a:solidFill>
                  <a:srgbClr val="2B1A1F"/>
                </a:solidFill>
                <a:latin typeface="Calibri" pitchFamily="34" charset="0"/>
                <a:ea typeface="Calibri" pitchFamily="34" charset="-122"/>
                <a:cs typeface="Calibri" pitchFamily="34" charset="-120"/>
              </a:rPr>
              <a:t>Berkoordinasi</a:t>
            </a:r>
            <a:r>
              <a:rPr lang="en-US" sz="1600" dirty="0">
                <a:solidFill>
                  <a:srgbClr val="2B1A1F"/>
                </a:solidFill>
                <a:latin typeface="Calibri" pitchFamily="34" charset="0"/>
                <a:ea typeface="Calibri" pitchFamily="34" charset="-122"/>
                <a:cs typeface="Calibri" pitchFamily="34" charset="-120"/>
              </a:rPr>
              <a:t> PIC </a:t>
            </a:r>
            <a:r>
              <a:rPr lang="en-US" sz="1600" dirty="0" err="1">
                <a:solidFill>
                  <a:srgbClr val="2B1A1F"/>
                </a:solidFill>
                <a:latin typeface="Calibri" pitchFamily="34" charset="0"/>
                <a:ea typeface="Calibri" pitchFamily="34" charset="-122"/>
                <a:cs typeface="Calibri" pitchFamily="34" charset="-120"/>
              </a:rPr>
              <a:t>Liturgi</a:t>
            </a:r>
            <a:endParaRPr lang="en-US" sz="1600" dirty="0"/>
          </a:p>
        </p:txBody>
      </p:sp>
      <p:sp>
        <p:nvSpPr>
          <p:cNvPr id="18" name="Shape 11"/>
          <p:cNvSpPr/>
          <p:nvPr/>
        </p:nvSpPr>
        <p:spPr>
          <a:xfrm>
            <a:off x="548640" y="5422392"/>
            <a:ext cx="502920" cy="502920"/>
          </a:xfrm>
          <a:prstGeom prst="ellipse">
            <a:avLst/>
          </a:prstGeom>
          <a:solidFill>
            <a:srgbClr val="4A1424"/>
          </a:solidFill>
          <a:ln w="12700">
            <a:solidFill>
              <a:srgbClr val="4A1424"/>
            </a:solidFill>
            <a:prstDash val="solid"/>
          </a:ln>
        </p:spPr>
        <p:txBody>
          <a:bodyPr/>
          <a:lstStyle/>
          <a:p>
            <a:endParaRPr lang="en-ID"/>
          </a:p>
        </p:txBody>
      </p:sp>
      <p:pic>
        <p:nvPicPr>
          <p:cNvPr id="19" name="Image 5" descr="preencoded.png"/>
          <p:cNvPicPr>
            <a:picLocks noChangeAspect="1"/>
          </p:cNvPicPr>
          <p:nvPr/>
        </p:nvPicPr>
        <p:blipFill>
          <a:blip r:embed="rId3"/>
          <a:stretch>
            <a:fillRect/>
          </a:stretch>
        </p:blipFill>
        <p:spPr>
          <a:xfrm>
            <a:off x="676656" y="5550408"/>
            <a:ext cx="246888" cy="246888"/>
          </a:xfrm>
          <a:prstGeom prst="rect">
            <a:avLst/>
          </a:prstGeom>
        </p:spPr>
      </p:pic>
      <p:sp>
        <p:nvSpPr>
          <p:cNvPr id="20" name="Text 12"/>
          <p:cNvSpPr txBox="1"/>
          <p:nvPr/>
        </p:nvSpPr>
        <p:spPr>
          <a:xfrm>
            <a:off x="1325880" y="5349240"/>
            <a:ext cx="6217920" cy="649224"/>
          </a:xfrm>
          <a:prstGeom prst="rect">
            <a:avLst/>
          </a:prstGeom>
          <a:noFill/>
          <a:ln/>
        </p:spPr>
        <p:txBody>
          <a:bodyPr wrap="square" lIns="0" tIns="0" rIns="0" bIns="0" rtlCol="0" anchor="ctr"/>
          <a:lstStyle/>
          <a:p>
            <a:pPr marL="0" indent="0">
              <a:buNone/>
            </a:pPr>
            <a:r>
              <a:rPr lang="en-US" sz="1600" dirty="0">
                <a:solidFill>
                  <a:srgbClr val="2B1A1F"/>
                </a:solidFill>
                <a:latin typeface="Calibri" pitchFamily="34" charset="0"/>
                <a:ea typeface="Calibri" pitchFamily="34" charset="-122"/>
                <a:cs typeface="Calibri" pitchFamily="34" charset="-120"/>
              </a:rPr>
              <a:t>Mengenali kebutuhan khusus: tempat bagi lansia, difabel, ibu dengan bayi.</a:t>
            </a:r>
            <a:endParaRPr lang="en-US" sz="1600" dirty="0"/>
          </a:p>
        </p:txBody>
      </p:sp>
      <p:sp>
        <p:nvSpPr>
          <p:cNvPr id="21" name="Shape 13"/>
          <p:cNvSpPr/>
          <p:nvPr/>
        </p:nvSpPr>
        <p:spPr>
          <a:xfrm>
            <a:off x="7863840" y="1554480"/>
            <a:ext cx="3776472" cy="4480560"/>
          </a:xfrm>
          <a:prstGeom prst="roundRect">
            <a:avLst>
              <a:gd name="adj" fmla="val 2906"/>
            </a:avLst>
          </a:prstGeom>
          <a:solidFill>
            <a:srgbClr val="4A1424"/>
          </a:solidFill>
          <a:ln w="12700">
            <a:solidFill>
              <a:srgbClr val="4A1424"/>
            </a:solidFill>
            <a:prstDash val="solid"/>
          </a:ln>
        </p:spPr>
        <p:txBody>
          <a:bodyPr/>
          <a:lstStyle/>
          <a:p>
            <a:endParaRPr lang="en-ID"/>
          </a:p>
        </p:txBody>
      </p:sp>
      <p:sp>
        <p:nvSpPr>
          <p:cNvPr id="22" name="Text 14"/>
          <p:cNvSpPr txBox="1"/>
          <p:nvPr/>
        </p:nvSpPr>
        <p:spPr>
          <a:xfrm>
            <a:off x="8138160" y="2011680"/>
            <a:ext cx="3200400" cy="1371600"/>
          </a:xfrm>
          <a:prstGeom prst="rect">
            <a:avLst/>
          </a:prstGeom>
          <a:noFill/>
          <a:ln/>
        </p:spPr>
        <p:txBody>
          <a:bodyPr wrap="square" lIns="0" tIns="0" rIns="0" bIns="0" rtlCol="0" anchor="ctr"/>
          <a:lstStyle/>
          <a:p>
            <a:pPr marL="0" indent="0">
              <a:buNone/>
            </a:pPr>
            <a:r>
              <a:rPr lang="en-US" sz="8000" b="1" dirty="0">
                <a:solidFill>
                  <a:srgbClr val="C8963E"/>
                </a:solidFill>
                <a:latin typeface="Cambria" pitchFamily="34" charset="0"/>
                <a:ea typeface="Cambria" pitchFamily="34" charset="-122"/>
                <a:cs typeface="Cambria" pitchFamily="34" charset="-120"/>
              </a:rPr>
              <a:t>±30</a:t>
            </a:r>
            <a:endParaRPr lang="en-US" sz="8000" dirty="0"/>
          </a:p>
        </p:txBody>
      </p:sp>
      <p:sp>
        <p:nvSpPr>
          <p:cNvPr id="23" name="Text 15"/>
          <p:cNvSpPr txBox="1"/>
          <p:nvPr/>
        </p:nvSpPr>
        <p:spPr>
          <a:xfrm>
            <a:off x="8138160" y="3474720"/>
            <a:ext cx="3200400" cy="822960"/>
          </a:xfrm>
          <a:prstGeom prst="rect">
            <a:avLst/>
          </a:prstGeom>
          <a:noFill/>
          <a:ln/>
        </p:spPr>
        <p:txBody>
          <a:bodyPr wrap="square" lIns="0" tIns="0" rIns="0" bIns="0" rtlCol="0" anchor="t"/>
          <a:lstStyle/>
          <a:p>
            <a:pPr marL="0" indent="0">
              <a:buNone/>
            </a:pPr>
            <a:r>
              <a:rPr lang="en-US" sz="2200" dirty="0">
                <a:solidFill>
                  <a:srgbClr val="FFFFFF"/>
                </a:solidFill>
                <a:latin typeface="Calibri" pitchFamily="34" charset="0"/>
                <a:ea typeface="Calibri" pitchFamily="34" charset="-122"/>
                <a:cs typeface="Calibri" pitchFamily="34" charset="-120"/>
              </a:rPr>
              <a:t>menit sebelum Misa dimulai</a:t>
            </a:r>
            <a:endParaRPr lang="en-US" sz="2200" dirty="0"/>
          </a:p>
        </p:txBody>
      </p:sp>
      <p:sp>
        <p:nvSpPr>
          <p:cNvPr id="25" name="Text 17"/>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5A5F"/>
                </a:solidFill>
                <a:latin typeface="Calibri" pitchFamily="34" charset="0"/>
                <a:ea typeface="Calibri" pitchFamily="34" charset="-122"/>
                <a:cs typeface="Calibri" pitchFamily="34" charset="-120"/>
              </a:rPr>
              <a:t>Tim Hospitalitas  ·  Pelayanan Penyambutan Umat</a:t>
            </a:r>
            <a:endParaRPr lang="en-US" sz="1000" dirty="0"/>
          </a:p>
        </p:txBody>
      </p:sp>
      <p:sp>
        <p:nvSpPr>
          <p:cNvPr id="26" name="Text 18"/>
          <p:cNvSpPr txBox="1"/>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6B5A5F"/>
                </a:solidFill>
                <a:latin typeface="Calibri" pitchFamily="34" charset="0"/>
                <a:ea typeface="Calibri" pitchFamily="34" charset="-122"/>
                <a:cs typeface="Calibri" pitchFamily="34" charset="-120"/>
              </a:rPr>
              <a:t>9</a:t>
            </a:r>
            <a:endParaRPr lang="en-US" sz="1000" dirty="0"/>
          </a:p>
        </p:txBody>
      </p:sp>
    </p:spTree>
  </p:cSld>
  <p:clrMapOvr>
    <a:masterClrMapping/>
  </p:clrMapOvr>
  <p:transition spd="med">
    <p:push/>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11091672" cy="777240"/>
          </a:xfrm>
          <a:prstGeom prst="rect">
            <a:avLst/>
          </a:prstGeom>
          <a:noFill/>
          <a:ln/>
        </p:spPr>
        <p:txBody>
          <a:bodyPr wrap="square" lIns="0" tIns="0" rIns="0" bIns="0" rtlCol="0" anchor="ctr"/>
          <a:lstStyle/>
          <a:p>
            <a:pPr marL="0" indent="0">
              <a:buNone/>
            </a:pPr>
            <a:r>
              <a:rPr lang="en-US" sz="3600" b="1" dirty="0">
                <a:solidFill>
                  <a:srgbClr val="4A1424"/>
                </a:solidFill>
                <a:latin typeface="Cambria" pitchFamily="34" charset="0"/>
                <a:ea typeface="Cambria" pitchFamily="34" charset="-122"/>
                <a:cs typeface="Cambria" pitchFamily="34" charset="-120"/>
              </a:rPr>
              <a:t>Tugas Selama Misa</a:t>
            </a:r>
            <a:endParaRPr lang="en-US" sz="3600" dirty="0"/>
          </a:p>
        </p:txBody>
      </p:sp>
      <p:sp>
        <p:nvSpPr>
          <p:cNvPr id="3" name="Shape 1"/>
          <p:cNvSpPr/>
          <p:nvPr/>
        </p:nvSpPr>
        <p:spPr>
          <a:xfrm>
            <a:off x="548640" y="1554480"/>
            <a:ext cx="2606040" cy="685800"/>
          </a:xfrm>
          <a:prstGeom prst="roundRect">
            <a:avLst>
              <a:gd name="adj" fmla="val 16000"/>
            </a:avLst>
          </a:prstGeom>
          <a:solidFill>
            <a:srgbClr val="4A1424"/>
          </a:solidFill>
          <a:ln w="12700">
            <a:solidFill>
              <a:srgbClr val="4A1424"/>
            </a:solidFill>
            <a:prstDash val="solid"/>
          </a:ln>
        </p:spPr>
        <p:txBody>
          <a:bodyPr/>
          <a:lstStyle/>
          <a:p>
            <a:endParaRPr lang="en-ID"/>
          </a:p>
        </p:txBody>
      </p:sp>
      <p:sp>
        <p:nvSpPr>
          <p:cNvPr id="4" name="Text 2"/>
          <p:cNvSpPr txBox="1"/>
          <p:nvPr/>
        </p:nvSpPr>
        <p:spPr>
          <a:xfrm>
            <a:off x="548640" y="1554480"/>
            <a:ext cx="2606040" cy="685800"/>
          </a:xfrm>
          <a:prstGeom prst="rect">
            <a:avLst/>
          </a:prstGeom>
          <a:noFill/>
          <a:ln/>
        </p:spPr>
        <p:txBody>
          <a:bodyPr wrap="square" lIns="0" tIns="0" rIns="0" bIns="0" rtlCol="0" anchor="ctr"/>
          <a:lstStyle/>
          <a:p>
            <a:pPr marL="0" indent="0" algn="ctr">
              <a:buNone/>
            </a:pPr>
            <a:r>
              <a:rPr lang="en-US" sz="1900" b="1" dirty="0">
                <a:solidFill>
                  <a:srgbClr val="FFFFFF"/>
                </a:solidFill>
                <a:latin typeface="Cambria" pitchFamily="34" charset="0"/>
                <a:ea typeface="Cambria" pitchFamily="34" charset="-122"/>
                <a:cs typeface="Cambria" pitchFamily="34" charset="-120"/>
              </a:rPr>
              <a:t>Ritus Pembuka</a:t>
            </a:r>
            <a:endParaRPr lang="en-US" sz="1900" dirty="0"/>
          </a:p>
        </p:txBody>
      </p:sp>
      <p:sp>
        <p:nvSpPr>
          <p:cNvPr id="5" name="Shape 3"/>
          <p:cNvSpPr/>
          <p:nvPr/>
        </p:nvSpPr>
        <p:spPr>
          <a:xfrm>
            <a:off x="548640" y="2377440"/>
            <a:ext cx="2606040" cy="3749040"/>
          </a:xfrm>
          <a:prstGeom prst="roundRect">
            <a:avLst>
              <a:gd name="adj" fmla="val 4211"/>
            </a:avLst>
          </a:prstGeom>
          <a:solidFill>
            <a:srgbClr val="F7EEF0"/>
          </a:solidFill>
          <a:ln w="12700">
            <a:solidFill>
              <a:srgbClr val="F7EEF0"/>
            </a:solidFill>
            <a:prstDash val="solid"/>
          </a:ln>
        </p:spPr>
        <p:txBody>
          <a:bodyPr/>
          <a:lstStyle/>
          <a:p>
            <a:endParaRPr lang="en-ID"/>
          </a:p>
        </p:txBody>
      </p:sp>
      <p:sp>
        <p:nvSpPr>
          <p:cNvPr id="6" name="Text 4"/>
          <p:cNvSpPr txBox="1"/>
          <p:nvPr/>
        </p:nvSpPr>
        <p:spPr>
          <a:xfrm>
            <a:off x="731520" y="2514600"/>
            <a:ext cx="2240280" cy="35204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B1A1F"/>
                </a:solidFill>
                <a:latin typeface="Calibri" pitchFamily="34" charset="0"/>
                <a:ea typeface="Calibri" pitchFamily="34" charset="-122"/>
                <a:cs typeface="Calibri" pitchFamily="34" charset="-120"/>
              </a:rPr>
              <a:t>Menyambut umat yang masih datang.</a:t>
            </a:r>
            <a:endParaRPr lang="en-US" sz="1600" dirty="0"/>
          </a:p>
          <a:p>
            <a:pPr marL="342900" indent="-342900">
              <a:spcAft>
                <a:spcPts val="800"/>
              </a:spcAft>
              <a:buSzPct val="100000"/>
              <a:buChar char="•"/>
            </a:pPr>
            <a:r>
              <a:rPr lang="en-US" sz="1600" dirty="0">
                <a:solidFill>
                  <a:srgbClr val="2B1A1F"/>
                </a:solidFill>
                <a:latin typeface="Calibri" pitchFamily="34" charset="0"/>
                <a:ea typeface="Calibri" pitchFamily="34" charset="-122"/>
                <a:cs typeface="Calibri" pitchFamily="34" charset="-120"/>
              </a:rPr>
              <a:t>Mengarahkan ke tempat duduk yang tersedia.</a:t>
            </a:r>
            <a:endParaRPr lang="en-US" sz="1600" dirty="0"/>
          </a:p>
          <a:p>
            <a:pPr marL="342900" indent="-342900">
              <a:spcAft>
                <a:spcPts val="800"/>
              </a:spcAft>
              <a:buSzPct val="100000"/>
              <a:buChar char="•"/>
            </a:pPr>
            <a:r>
              <a:rPr lang="en-US" sz="1600" dirty="0">
                <a:solidFill>
                  <a:srgbClr val="2B1A1F"/>
                </a:solidFill>
                <a:latin typeface="Calibri" pitchFamily="34" charset="0"/>
                <a:ea typeface="Calibri" pitchFamily="34" charset="-122"/>
                <a:cs typeface="Calibri" pitchFamily="34" charset="-120"/>
              </a:rPr>
              <a:t>Membuka jalan bagi perarakan masuk.</a:t>
            </a:r>
            <a:endParaRPr lang="en-US" sz="1600" dirty="0"/>
          </a:p>
          <a:p>
            <a:pPr marL="342900" indent="-342900">
              <a:spcAft>
                <a:spcPts val="800"/>
              </a:spcAft>
              <a:buSzPct val="100000"/>
              <a:buChar char="•"/>
            </a:pPr>
            <a:r>
              <a:rPr lang="en-US" sz="1600" dirty="0">
                <a:solidFill>
                  <a:srgbClr val="2B1A1F"/>
                </a:solidFill>
                <a:latin typeface="Calibri" pitchFamily="34" charset="0"/>
                <a:ea typeface="Calibri" pitchFamily="34" charset="-122"/>
                <a:cs typeface="Calibri" pitchFamily="34" charset="-120"/>
              </a:rPr>
              <a:t>Menuntun umat terlambat menunggu di tempat yang sesuai.</a:t>
            </a:r>
            <a:endParaRPr lang="en-US" sz="1600" dirty="0"/>
          </a:p>
        </p:txBody>
      </p:sp>
      <p:sp>
        <p:nvSpPr>
          <p:cNvPr id="7" name="Shape 5"/>
          <p:cNvSpPr/>
          <p:nvPr/>
        </p:nvSpPr>
        <p:spPr>
          <a:xfrm>
            <a:off x="3376879" y="1554480"/>
            <a:ext cx="2606040" cy="685800"/>
          </a:xfrm>
          <a:prstGeom prst="roundRect">
            <a:avLst>
              <a:gd name="adj" fmla="val 16000"/>
            </a:avLst>
          </a:prstGeom>
          <a:solidFill>
            <a:srgbClr val="4A1424"/>
          </a:solidFill>
          <a:ln w="12700">
            <a:solidFill>
              <a:srgbClr val="4A1424"/>
            </a:solidFill>
            <a:prstDash val="solid"/>
          </a:ln>
        </p:spPr>
        <p:txBody>
          <a:bodyPr/>
          <a:lstStyle/>
          <a:p>
            <a:endParaRPr lang="en-ID"/>
          </a:p>
        </p:txBody>
      </p:sp>
      <p:sp>
        <p:nvSpPr>
          <p:cNvPr id="8" name="Text 6"/>
          <p:cNvSpPr txBox="1"/>
          <p:nvPr/>
        </p:nvSpPr>
        <p:spPr>
          <a:xfrm>
            <a:off x="3376879" y="1554480"/>
            <a:ext cx="2606040" cy="685800"/>
          </a:xfrm>
          <a:prstGeom prst="rect">
            <a:avLst/>
          </a:prstGeom>
          <a:noFill/>
          <a:ln/>
        </p:spPr>
        <p:txBody>
          <a:bodyPr wrap="square" lIns="0" tIns="0" rIns="0" bIns="0" rtlCol="0" anchor="ctr"/>
          <a:lstStyle/>
          <a:p>
            <a:pPr marL="0" indent="0" algn="ctr">
              <a:buNone/>
            </a:pPr>
            <a:r>
              <a:rPr lang="en-US" sz="1900" b="1" dirty="0">
                <a:solidFill>
                  <a:srgbClr val="FFFFFF"/>
                </a:solidFill>
                <a:latin typeface="Cambria" pitchFamily="34" charset="0"/>
                <a:ea typeface="Cambria" pitchFamily="34" charset="-122"/>
                <a:cs typeface="Cambria" pitchFamily="34" charset="-120"/>
              </a:rPr>
              <a:t>Liturgi Sabda</a:t>
            </a:r>
            <a:endParaRPr lang="en-US" sz="1900" dirty="0"/>
          </a:p>
        </p:txBody>
      </p:sp>
      <p:sp>
        <p:nvSpPr>
          <p:cNvPr id="9" name="Shape 7"/>
          <p:cNvSpPr/>
          <p:nvPr/>
        </p:nvSpPr>
        <p:spPr>
          <a:xfrm>
            <a:off x="3376879" y="2377440"/>
            <a:ext cx="2606040" cy="3749040"/>
          </a:xfrm>
          <a:prstGeom prst="roundRect">
            <a:avLst>
              <a:gd name="adj" fmla="val 4211"/>
            </a:avLst>
          </a:prstGeom>
          <a:solidFill>
            <a:srgbClr val="F7EEF0"/>
          </a:solidFill>
          <a:ln w="12700">
            <a:solidFill>
              <a:srgbClr val="F7EEF0"/>
            </a:solidFill>
            <a:prstDash val="solid"/>
          </a:ln>
        </p:spPr>
        <p:txBody>
          <a:bodyPr/>
          <a:lstStyle/>
          <a:p>
            <a:endParaRPr lang="en-ID"/>
          </a:p>
        </p:txBody>
      </p:sp>
      <p:sp>
        <p:nvSpPr>
          <p:cNvPr id="10" name="Text 8"/>
          <p:cNvSpPr txBox="1"/>
          <p:nvPr/>
        </p:nvSpPr>
        <p:spPr>
          <a:xfrm>
            <a:off x="3559759" y="2514600"/>
            <a:ext cx="2240280" cy="35204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B1A1F"/>
                </a:solidFill>
                <a:latin typeface="Calibri" pitchFamily="34" charset="0"/>
                <a:ea typeface="Calibri" pitchFamily="34" charset="-122"/>
                <a:cs typeface="Calibri" pitchFamily="34" charset="-120"/>
              </a:rPr>
              <a:t>Menjaga ketenangan di sekitar pintu dan lorong.</a:t>
            </a:r>
            <a:endParaRPr lang="en-US" sz="1600" dirty="0"/>
          </a:p>
          <a:p>
            <a:pPr marL="342900" indent="-342900">
              <a:spcAft>
                <a:spcPts val="800"/>
              </a:spcAft>
              <a:buSzPct val="100000"/>
              <a:buChar char="•"/>
            </a:pPr>
            <a:r>
              <a:rPr lang="en-US" sz="1600" dirty="0">
                <a:solidFill>
                  <a:srgbClr val="2B1A1F"/>
                </a:solidFill>
                <a:latin typeface="Calibri" pitchFamily="34" charset="0"/>
                <a:ea typeface="Calibri" pitchFamily="34" charset="-122"/>
                <a:cs typeface="Calibri" pitchFamily="34" charset="-120"/>
              </a:rPr>
              <a:t>Mengatur umat terlambat agar masuk tanpa mengganggu bacaan.</a:t>
            </a:r>
            <a:endParaRPr lang="en-US" sz="1600" dirty="0"/>
          </a:p>
          <a:p>
            <a:pPr marL="342900" indent="-342900">
              <a:spcAft>
                <a:spcPts val="800"/>
              </a:spcAft>
              <a:buSzPct val="100000"/>
              <a:buChar char="•"/>
            </a:pPr>
            <a:r>
              <a:rPr lang="en-US" sz="1600" dirty="0">
                <a:solidFill>
                  <a:srgbClr val="2B1A1F"/>
                </a:solidFill>
                <a:latin typeface="Calibri" pitchFamily="34" charset="0"/>
                <a:ea typeface="Calibri" pitchFamily="34" charset="-122"/>
                <a:cs typeface="Calibri" pitchFamily="34" charset="-120"/>
              </a:rPr>
              <a:t>Siaga bila ada umat sakit atau anak menangis.</a:t>
            </a:r>
            <a:endParaRPr lang="en-US" sz="1600" dirty="0"/>
          </a:p>
        </p:txBody>
      </p:sp>
      <p:sp>
        <p:nvSpPr>
          <p:cNvPr id="11" name="Shape 9"/>
          <p:cNvSpPr/>
          <p:nvPr/>
        </p:nvSpPr>
        <p:spPr>
          <a:xfrm>
            <a:off x="6205118" y="1554480"/>
            <a:ext cx="2606040" cy="685800"/>
          </a:xfrm>
          <a:prstGeom prst="roundRect">
            <a:avLst>
              <a:gd name="adj" fmla="val 16000"/>
            </a:avLst>
          </a:prstGeom>
          <a:solidFill>
            <a:srgbClr val="4A1424"/>
          </a:solidFill>
          <a:ln w="12700">
            <a:solidFill>
              <a:srgbClr val="4A1424"/>
            </a:solidFill>
            <a:prstDash val="solid"/>
          </a:ln>
        </p:spPr>
        <p:txBody>
          <a:bodyPr/>
          <a:lstStyle/>
          <a:p>
            <a:endParaRPr lang="en-ID"/>
          </a:p>
        </p:txBody>
      </p:sp>
      <p:sp>
        <p:nvSpPr>
          <p:cNvPr id="12" name="Text 10"/>
          <p:cNvSpPr txBox="1"/>
          <p:nvPr/>
        </p:nvSpPr>
        <p:spPr>
          <a:xfrm>
            <a:off x="6205118" y="1554480"/>
            <a:ext cx="2606040" cy="685800"/>
          </a:xfrm>
          <a:prstGeom prst="rect">
            <a:avLst/>
          </a:prstGeom>
          <a:noFill/>
          <a:ln/>
        </p:spPr>
        <p:txBody>
          <a:bodyPr wrap="square" lIns="0" tIns="0" rIns="0" bIns="0" rtlCol="0" anchor="ctr"/>
          <a:lstStyle/>
          <a:p>
            <a:pPr marL="0" indent="0" algn="ctr">
              <a:buNone/>
            </a:pPr>
            <a:r>
              <a:rPr lang="en-US" sz="1900" b="1" dirty="0">
                <a:solidFill>
                  <a:srgbClr val="FFFFFF"/>
                </a:solidFill>
                <a:latin typeface="Cambria" pitchFamily="34" charset="0"/>
                <a:ea typeface="Cambria" pitchFamily="34" charset="-122"/>
                <a:cs typeface="Cambria" pitchFamily="34" charset="-120"/>
              </a:rPr>
              <a:t>Liturgi Ekaristi</a:t>
            </a:r>
            <a:endParaRPr lang="en-US" sz="1900" dirty="0"/>
          </a:p>
        </p:txBody>
      </p:sp>
      <p:sp>
        <p:nvSpPr>
          <p:cNvPr id="13" name="Shape 11"/>
          <p:cNvSpPr/>
          <p:nvPr/>
        </p:nvSpPr>
        <p:spPr>
          <a:xfrm>
            <a:off x="6205118" y="2377440"/>
            <a:ext cx="2606040" cy="3749040"/>
          </a:xfrm>
          <a:prstGeom prst="roundRect">
            <a:avLst>
              <a:gd name="adj" fmla="val 4211"/>
            </a:avLst>
          </a:prstGeom>
          <a:solidFill>
            <a:srgbClr val="F7EEF0"/>
          </a:solidFill>
          <a:ln w="12700">
            <a:solidFill>
              <a:srgbClr val="F7EEF0"/>
            </a:solidFill>
            <a:prstDash val="solid"/>
          </a:ln>
        </p:spPr>
        <p:txBody>
          <a:bodyPr/>
          <a:lstStyle/>
          <a:p>
            <a:endParaRPr lang="en-ID"/>
          </a:p>
        </p:txBody>
      </p:sp>
      <p:sp>
        <p:nvSpPr>
          <p:cNvPr id="14" name="Text 12"/>
          <p:cNvSpPr txBox="1"/>
          <p:nvPr/>
        </p:nvSpPr>
        <p:spPr>
          <a:xfrm>
            <a:off x="6387998" y="2514600"/>
            <a:ext cx="2240280" cy="35204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B1A1F"/>
                </a:solidFill>
                <a:latin typeface="Calibri" pitchFamily="34" charset="0"/>
                <a:ea typeface="Calibri" pitchFamily="34" charset="-122"/>
                <a:cs typeface="Calibri" pitchFamily="34" charset="-120"/>
              </a:rPr>
              <a:t>Mengedarkan kantong kolekte.</a:t>
            </a:r>
            <a:endParaRPr lang="en-US" sz="1600" dirty="0"/>
          </a:p>
          <a:p>
            <a:pPr marL="342900" indent="-342900">
              <a:spcAft>
                <a:spcPts val="800"/>
              </a:spcAft>
              <a:buSzPct val="100000"/>
              <a:buChar char="•"/>
            </a:pPr>
            <a:r>
              <a:rPr lang="en-US" sz="1600" dirty="0">
                <a:solidFill>
                  <a:srgbClr val="2B1A1F"/>
                </a:solidFill>
                <a:latin typeface="Calibri" pitchFamily="34" charset="0"/>
                <a:ea typeface="Calibri" pitchFamily="34" charset="-122"/>
                <a:cs typeface="Calibri" pitchFamily="34" charset="-120"/>
              </a:rPr>
              <a:t>Mengatur perarakan persembahan.</a:t>
            </a:r>
            <a:endParaRPr lang="en-US" sz="1600" dirty="0"/>
          </a:p>
          <a:p>
            <a:pPr marL="342900" indent="-342900">
              <a:spcAft>
                <a:spcPts val="800"/>
              </a:spcAft>
              <a:buSzPct val="100000"/>
              <a:buChar char="•"/>
            </a:pPr>
            <a:r>
              <a:rPr lang="en-US" sz="1600" dirty="0">
                <a:solidFill>
                  <a:srgbClr val="2B1A1F"/>
                </a:solidFill>
                <a:latin typeface="Calibri" pitchFamily="34" charset="0"/>
                <a:ea typeface="Calibri" pitchFamily="34" charset="-122"/>
                <a:cs typeface="Calibri" pitchFamily="34" charset="-120"/>
              </a:rPr>
              <a:t>Mengatur barisan komuni agar tertib dan aman.</a:t>
            </a:r>
            <a:endParaRPr lang="en-US" sz="1600" dirty="0"/>
          </a:p>
          <a:p>
            <a:pPr marL="342900" indent="-342900">
              <a:spcAft>
                <a:spcPts val="800"/>
              </a:spcAft>
              <a:buSzPct val="100000"/>
              <a:buChar char="•"/>
            </a:pPr>
            <a:r>
              <a:rPr lang="en-US" sz="1600" dirty="0">
                <a:solidFill>
                  <a:srgbClr val="2B1A1F"/>
                </a:solidFill>
                <a:latin typeface="Calibri" pitchFamily="34" charset="0"/>
                <a:ea typeface="Calibri" pitchFamily="34" charset="-122"/>
                <a:cs typeface="Calibri" pitchFamily="34" charset="-120"/>
              </a:rPr>
              <a:t>Membantu umat yang tidak dapat maju.</a:t>
            </a:r>
            <a:endParaRPr lang="en-US" sz="1600" dirty="0"/>
          </a:p>
        </p:txBody>
      </p:sp>
      <p:sp>
        <p:nvSpPr>
          <p:cNvPr id="15" name="Shape 13"/>
          <p:cNvSpPr/>
          <p:nvPr/>
        </p:nvSpPr>
        <p:spPr>
          <a:xfrm>
            <a:off x="9033358" y="1554480"/>
            <a:ext cx="2606040" cy="685800"/>
          </a:xfrm>
          <a:prstGeom prst="roundRect">
            <a:avLst>
              <a:gd name="adj" fmla="val 16000"/>
            </a:avLst>
          </a:prstGeom>
          <a:solidFill>
            <a:srgbClr val="4A1424"/>
          </a:solidFill>
          <a:ln w="12700">
            <a:solidFill>
              <a:srgbClr val="4A1424"/>
            </a:solidFill>
            <a:prstDash val="solid"/>
          </a:ln>
        </p:spPr>
        <p:txBody>
          <a:bodyPr/>
          <a:lstStyle/>
          <a:p>
            <a:endParaRPr lang="en-ID"/>
          </a:p>
        </p:txBody>
      </p:sp>
      <p:sp>
        <p:nvSpPr>
          <p:cNvPr id="16" name="Text 14"/>
          <p:cNvSpPr txBox="1"/>
          <p:nvPr/>
        </p:nvSpPr>
        <p:spPr>
          <a:xfrm>
            <a:off x="9033358" y="1554480"/>
            <a:ext cx="2606040" cy="685800"/>
          </a:xfrm>
          <a:prstGeom prst="rect">
            <a:avLst/>
          </a:prstGeom>
          <a:noFill/>
          <a:ln/>
        </p:spPr>
        <p:txBody>
          <a:bodyPr wrap="square" lIns="0" tIns="0" rIns="0" bIns="0" rtlCol="0" anchor="ctr"/>
          <a:lstStyle/>
          <a:p>
            <a:pPr marL="0" indent="0" algn="ctr">
              <a:buNone/>
            </a:pPr>
            <a:r>
              <a:rPr lang="en-US" sz="1900" b="1" dirty="0">
                <a:solidFill>
                  <a:srgbClr val="FFFFFF"/>
                </a:solidFill>
                <a:latin typeface="Cambria" pitchFamily="34" charset="0"/>
                <a:ea typeface="Cambria" pitchFamily="34" charset="-122"/>
                <a:cs typeface="Cambria" pitchFamily="34" charset="-120"/>
              </a:rPr>
              <a:t>Ritus Penutup</a:t>
            </a:r>
            <a:endParaRPr lang="en-US" sz="1900" dirty="0"/>
          </a:p>
        </p:txBody>
      </p:sp>
      <p:sp>
        <p:nvSpPr>
          <p:cNvPr id="17" name="Shape 15"/>
          <p:cNvSpPr/>
          <p:nvPr/>
        </p:nvSpPr>
        <p:spPr>
          <a:xfrm>
            <a:off x="9033358" y="2377440"/>
            <a:ext cx="2606040" cy="3749040"/>
          </a:xfrm>
          <a:prstGeom prst="roundRect">
            <a:avLst>
              <a:gd name="adj" fmla="val 4211"/>
            </a:avLst>
          </a:prstGeom>
          <a:solidFill>
            <a:srgbClr val="F7EEF0"/>
          </a:solidFill>
          <a:ln w="12700">
            <a:solidFill>
              <a:srgbClr val="F7EEF0"/>
            </a:solidFill>
            <a:prstDash val="solid"/>
          </a:ln>
        </p:spPr>
        <p:txBody>
          <a:bodyPr/>
          <a:lstStyle/>
          <a:p>
            <a:endParaRPr lang="en-ID"/>
          </a:p>
        </p:txBody>
      </p:sp>
      <p:sp>
        <p:nvSpPr>
          <p:cNvPr id="18" name="Text 16"/>
          <p:cNvSpPr txBox="1"/>
          <p:nvPr/>
        </p:nvSpPr>
        <p:spPr>
          <a:xfrm>
            <a:off x="9216238" y="2514600"/>
            <a:ext cx="2240280" cy="35204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B1A1F"/>
                </a:solidFill>
                <a:latin typeface="Calibri" pitchFamily="34" charset="0"/>
                <a:ea typeface="Calibri" pitchFamily="34" charset="-122"/>
                <a:cs typeface="Calibri" pitchFamily="34" charset="-120"/>
              </a:rPr>
              <a:t>Membuka pintu dan lorong keluar.</a:t>
            </a:r>
            <a:endParaRPr lang="en-US" sz="1600" dirty="0"/>
          </a:p>
          <a:p>
            <a:pPr marL="342900" indent="-342900">
              <a:spcAft>
                <a:spcPts val="800"/>
              </a:spcAft>
              <a:buSzPct val="100000"/>
              <a:buChar char="•"/>
            </a:pPr>
            <a:r>
              <a:rPr lang="en-US" sz="1600" dirty="0">
                <a:solidFill>
                  <a:srgbClr val="2B1A1F"/>
                </a:solidFill>
                <a:latin typeface="Calibri" pitchFamily="34" charset="0"/>
                <a:ea typeface="Calibri" pitchFamily="34" charset="-122"/>
                <a:cs typeface="Calibri" pitchFamily="34" charset="-120"/>
              </a:rPr>
              <a:t>Memberi salam perpisahan yang hangat.</a:t>
            </a:r>
            <a:endParaRPr lang="en-US" sz="1600" dirty="0"/>
          </a:p>
          <a:p>
            <a:pPr marL="342900" indent="-342900">
              <a:spcAft>
                <a:spcPts val="800"/>
              </a:spcAft>
              <a:buSzPct val="100000"/>
              <a:buChar char="•"/>
            </a:pPr>
            <a:r>
              <a:rPr lang="en-US" sz="1600" dirty="0">
                <a:solidFill>
                  <a:srgbClr val="2B1A1F"/>
                </a:solidFill>
                <a:latin typeface="Calibri" pitchFamily="34" charset="0"/>
                <a:ea typeface="Calibri" pitchFamily="34" charset="-122"/>
                <a:cs typeface="Calibri" pitchFamily="34" charset="-120"/>
              </a:rPr>
              <a:t>Membantu arus keluar dan pengumuman.</a:t>
            </a:r>
            <a:endParaRPr lang="en-US" sz="1600" dirty="0"/>
          </a:p>
        </p:txBody>
      </p:sp>
      <p:sp>
        <p:nvSpPr>
          <p:cNvPr id="19" name="Text 17"/>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5A5F"/>
                </a:solidFill>
                <a:latin typeface="Calibri" pitchFamily="34" charset="0"/>
                <a:ea typeface="Calibri" pitchFamily="34" charset="-122"/>
                <a:cs typeface="Calibri" pitchFamily="34" charset="-120"/>
              </a:rPr>
              <a:t>Tim Hospitalitas  ·  Pelayanan Penyambutan Umat</a:t>
            </a:r>
            <a:endParaRPr lang="en-US" sz="1000" dirty="0"/>
          </a:p>
        </p:txBody>
      </p:sp>
      <p:sp>
        <p:nvSpPr>
          <p:cNvPr id="20" name="Text 18"/>
          <p:cNvSpPr txBox="1"/>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6B5A5F"/>
                </a:solidFill>
                <a:latin typeface="Calibri" pitchFamily="34" charset="0"/>
                <a:ea typeface="Calibri" pitchFamily="34" charset="-122"/>
                <a:cs typeface="Calibri" pitchFamily="34" charset="-120"/>
              </a:rPr>
              <a:t>10</a:t>
            </a:r>
            <a:endParaRPr lang="en-US" sz="1000" dirty="0"/>
          </a:p>
        </p:txBody>
      </p:sp>
    </p:spTree>
  </p:cSld>
  <p:clrMapOvr>
    <a:masterClrMapping/>
  </p:clrMapOvr>
  <p:transition spd="med">
    <p:push/>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11091672" cy="777240"/>
          </a:xfrm>
          <a:prstGeom prst="rect">
            <a:avLst/>
          </a:prstGeom>
          <a:noFill/>
          <a:ln/>
        </p:spPr>
        <p:txBody>
          <a:bodyPr wrap="square" lIns="0" tIns="0" rIns="0" bIns="0" rtlCol="0" anchor="ctr"/>
          <a:lstStyle/>
          <a:p>
            <a:pPr marL="0" indent="0">
              <a:buNone/>
            </a:pPr>
            <a:r>
              <a:rPr lang="en-US" sz="3600" b="1" dirty="0">
                <a:solidFill>
                  <a:srgbClr val="4A1424"/>
                </a:solidFill>
                <a:latin typeface="Cambria" pitchFamily="34" charset="0"/>
                <a:ea typeface="Cambria" pitchFamily="34" charset="-122"/>
                <a:cs typeface="Cambria" pitchFamily="34" charset="-120"/>
              </a:rPr>
              <a:t>Tugas Sesudah Misa</a:t>
            </a:r>
            <a:endParaRPr lang="en-US" sz="3600" dirty="0"/>
          </a:p>
        </p:txBody>
      </p:sp>
      <p:sp>
        <p:nvSpPr>
          <p:cNvPr id="3" name="Shape 1"/>
          <p:cNvSpPr/>
          <p:nvPr/>
        </p:nvSpPr>
        <p:spPr>
          <a:xfrm>
            <a:off x="914400" y="2331720"/>
            <a:ext cx="9052560" cy="0"/>
          </a:xfrm>
          <a:prstGeom prst="line">
            <a:avLst/>
          </a:prstGeom>
          <a:noFill/>
          <a:ln w="25400">
            <a:solidFill>
              <a:srgbClr val="C8963E"/>
            </a:solidFill>
            <a:prstDash val="solid"/>
          </a:ln>
        </p:spPr>
        <p:txBody>
          <a:bodyPr/>
          <a:lstStyle/>
          <a:p>
            <a:endParaRPr lang="en-ID"/>
          </a:p>
        </p:txBody>
      </p:sp>
      <p:sp>
        <p:nvSpPr>
          <p:cNvPr id="4" name="Shape 2"/>
          <p:cNvSpPr/>
          <p:nvPr/>
        </p:nvSpPr>
        <p:spPr>
          <a:xfrm>
            <a:off x="548640" y="1938528"/>
            <a:ext cx="777240" cy="777240"/>
          </a:xfrm>
          <a:prstGeom prst="ellipse">
            <a:avLst/>
          </a:prstGeom>
          <a:solidFill>
            <a:srgbClr val="4A1424"/>
          </a:solidFill>
          <a:ln w="38100">
            <a:solidFill>
              <a:srgbClr val="FFFFFF"/>
            </a:solidFill>
            <a:prstDash val="solid"/>
          </a:ln>
        </p:spPr>
        <p:txBody>
          <a:bodyPr/>
          <a:lstStyle/>
          <a:p>
            <a:endParaRPr lang="en-ID"/>
          </a:p>
        </p:txBody>
      </p:sp>
      <p:sp>
        <p:nvSpPr>
          <p:cNvPr id="5" name="Text 3"/>
          <p:cNvSpPr txBox="1"/>
          <p:nvPr/>
        </p:nvSpPr>
        <p:spPr>
          <a:xfrm>
            <a:off x="548640" y="1938528"/>
            <a:ext cx="777240" cy="77724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1</a:t>
            </a:r>
            <a:endParaRPr lang="en-US" sz="2400" dirty="0"/>
          </a:p>
        </p:txBody>
      </p:sp>
      <p:sp>
        <p:nvSpPr>
          <p:cNvPr id="6" name="Text 4"/>
          <p:cNvSpPr txBox="1"/>
          <p:nvPr/>
        </p:nvSpPr>
        <p:spPr>
          <a:xfrm>
            <a:off x="548640" y="3017520"/>
            <a:ext cx="1965960" cy="777240"/>
          </a:xfrm>
          <a:prstGeom prst="rect">
            <a:avLst/>
          </a:prstGeom>
          <a:noFill/>
          <a:ln/>
        </p:spPr>
        <p:txBody>
          <a:bodyPr wrap="square" lIns="0" tIns="0" rIns="0" bIns="0" rtlCol="0" anchor="t"/>
          <a:lstStyle/>
          <a:p>
            <a:pPr marL="0" indent="0">
              <a:buNone/>
            </a:pPr>
            <a:r>
              <a:rPr lang="en-US" sz="2000" b="1" dirty="0">
                <a:solidFill>
                  <a:srgbClr val="4A1424"/>
                </a:solidFill>
                <a:latin typeface="Cambria" pitchFamily="34" charset="0"/>
                <a:ea typeface="Cambria" pitchFamily="34" charset="-122"/>
                <a:cs typeface="Cambria" pitchFamily="34" charset="-120"/>
              </a:rPr>
              <a:t>Menyapa umat pulang</a:t>
            </a:r>
            <a:endParaRPr lang="en-US" sz="2000" dirty="0"/>
          </a:p>
        </p:txBody>
      </p:sp>
      <p:sp>
        <p:nvSpPr>
          <p:cNvPr id="7" name="Text 5"/>
          <p:cNvSpPr txBox="1"/>
          <p:nvPr/>
        </p:nvSpPr>
        <p:spPr>
          <a:xfrm>
            <a:off x="548640" y="3840480"/>
            <a:ext cx="1965960" cy="1463040"/>
          </a:xfrm>
          <a:prstGeom prst="rect">
            <a:avLst/>
          </a:prstGeom>
          <a:noFill/>
          <a:ln/>
        </p:spPr>
        <p:txBody>
          <a:bodyPr wrap="square" lIns="0" tIns="0" rIns="0" bIns="0" rtlCol="0" anchor="t"/>
          <a:lstStyle/>
          <a:p>
            <a:pPr marL="0" indent="0">
              <a:buNone/>
            </a:pPr>
            <a:r>
              <a:rPr lang="en-US" sz="1700" dirty="0">
                <a:solidFill>
                  <a:srgbClr val="2B1A1F"/>
                </a:solidFill>
                <a:latin typeface="Calibri" pitchFamily="34" charset="0"/>
                <a:ea typeface="Calibri" pitchFamily="34" charset="-122"/>
                <a:cs typeface="Calibri" pitchFamily="34" charset="-120"/>
              </a:rPr>
              <a:t>Menyalami dan menyapa, terutama tamu dan umat baru.</a:t>
            </a:r>
            <a:endParaRPr lang="en-US" sz="1700" dirty="0"/>
          </a:p>
        </p:txBody>
      </p:sp>
      <p:sp>
        <p:nvSpPr>
          <p:cNvPr id="8" name="Shape 6"/>
          <p:cNvSpPr/>
          <p:nvPr/>
        </p:nvSpPr>
        <p:spPr>
          <a:xfrm>
            <a:off x="2807208" y="1938528"/>
            <a:ext cx="777240" cy="777240"/>
          </a:xfrm>
          <a:prstGeom prst="ellipse">
            <a:avLst/>
          </a:prstGeom>
          <a:solidFill>
            <a:srgbClr val="4A1424"/>
          </a:solidFill>
          <a:ln w="38100">
            <a:solidFill>
              <a:srgbClr val="FFFFFF"/>
            </a:solidFill>
            <a:prstDash val="solid"/>
          </a:ln>
        </p:spPr>
        <p:txBody>
          <a:bodyPr/>
          <a:lstStyle/>
          <a:p>
            <a:endParaRPr lang="en-ID"/>
          </a:p>
        </p:txBody>
      </p:sp>
      <p:sp>
        <p:nvSpPr>
          <p:cNvPr id="9" name="Text 7"/>
          <p:cNvSpPr txBox="1"/>
          <p:nvPr/>
        </p:nvSpPr>
        <p:spPr>
          <a:xfrm>
            <a:off x="2807208" y="1938528"/>
            <a:ext cx="777240" cy="77724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2</a:t>
            </a:r>
            <a:endParaRPr lang="en-US" sz="2400" dirty="0"/>
          </a:p>
        </p:txBody>
      </p:sp>
      <p:sp>
        <p:nvSpPr>
          <p:cNvPr id="10" name="Text 8"/>
          <p:cNvSpPr txBox="1"/>
          <p:nvPr/>
        </p:nvSpPr>
        <p:spPr>
          <a:xfrm>
            <a:off x="2807208" y="3017520"/>
            <a:ext cx="1965960" cy="777240"/>
          </a:xfrm>
          <a:prstGeom prst="rect">
            <a:avLst/>
          </a:prstGeom>
          <a:noFill/>
          <a:ln/>
        </p:spPr>
        <p:txBody>
          <a:bodyPr wrap="square" lIns="0" tIns="0" rIns="0" bIns="0" rtlCol="0" anchor="t"/>
          <a:lstStyle/>
          <a:p>
            <a:pPr marL="0" indent="0">
              <a:buNone/>
            </a:pPr>
            <a:r>
              <a:rPr lang="en-US" sz="2000" b="1" dirty="0">
                <a:solidFill>
                  <a:srgbClr val="4A1424"/>
                </a:solidFill>
                <a:latin typeface="Cambria" pitchFamily="34" charset="0"/>
                <a:ea typeface="Cambria" pitchFamily="34" charset="-122"/>
                <a:cs typeface="Cambria" pitchFamily="34" charset="-120"/>
              </a:rPr>
              <a:t>Menjaga arus keluar</a:t>
            </a:r>
            <a:endParaRPr lang="en-US" sz="2000" dirty="0"/>
          </a:p>
        </p:txBody>
      </p:sp>
      <p:sp>
        <p:nvSpPr>
          <p:cNvPr id="11" name="Text 9"/>
          <p:cNvSpPr txBox="1"/>
          <p:nvPr/>
        </p:nvSpPr>
        <p:spPr>
          <a:xfrm>
            <a:off x="2807208" y="3840480"/>
            <a:ext cx="1965960" cy="1463040"/>
          </a:xfrm>
          <a:prstGeom prst="rect">
            <a:avLst/>
          </a:prstGeom>
          <a:noFill/>
          <a:ln/>
        </p:spPr>
        <p:txBody>
          <a:bodyPr wrap="square" lIns="0" tIns="0" rIns="0" bIns="0" rtlCol="0" anchor="t"/>
          <a:lstStyle/>
          <a:p>
            <a:pPr marL="0" indent="0">
              <a:buNone/>
            </a:pPr>
            <a:r>
              <a:rPr lang="en-US" sz="1700" dirty="0">
                <a:solidFill>
                  <a:srgbClr val="2B1A1F"/>
                </a:solidFill>
                <a:latin typeface="Calibri" pitchFamily="34" charset="0"/>
                <a:ea typeface="Calibri" pitchFamily="34" charset="-122"/>
                <a:cs typeface="Calibri" pitchFamily="34" charset="-120"/>
              </a:rPr>
              <a:t>Memastikan pintu, lorong, dan area parkir tetap tertib dan aman.</a:t>
            </a:r>
            <a:endParaRPr lang="en-US" sz="1700" dirty="0"/>
          </a:p>
        </p:txBody>
      </p:sp>
      <p:sp>
        <p:nvSpPr>
          <p:cNvPr id="12" name="Shape 10"/>
          <p:cNvSpPr/>
          <p:nvPr/>
        </p:nvSpPr>
        <p:spPr>
          <a:xfrm>
            <a:off x="5065776" y="1938528"/>
            <a:ext cx="777240" cy="777240"/>
          </a:xfrm>
          <a:prstGeom prst="ellipse">
            <a:avLst/>
          </a:prstGeom>
          <a:solidFill>
            <a:srgbClr val="4A1424"/>
          </a:solidFill>
          <a:ln w="38100">
            <a:solidFill>
              <a:srgbClr val="FFFFFF"/>
            </a:solidFill>
            <a:prstDash val="solid"/>
          </a:ln>
        </p:spPr>
        <p:txBody>
          <a:bodyPr/>
          <a:lstStyle/>
          <a:p>
            <a:endParaRPr lang="en-ID"/>
          </a:p>
        </p:txBody>
      </p:sp>
      <p:sp>
        <p:nvSpPr>
          <p:cNvPr id="13" name="Text 11"/>
          <p:cNvSpPr txBox="1"/>
          <p:nvPr/>
        </p:nvSpPr>
        <p:spPr>
          <a:xfrm>
            <a:off x="5065776" y="1938528"/>
            <a:ext cx="777240" cy="77724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3</a:t>
            </a:r>
            <a:endParaRPr lang="en-US" sz="2400" dirty="0"/>
          </a:p>
        </p:txBody>
      </p:sp>
      <p:sp>
        <p:nvSpPr>
          <p:cNvPr id="14" name="Text 12"/>
          <p:cNvSpPr txBox="1"/>
          <p:nvPr/>
        </p:nvSpPr>
        <p:spPr>
          <a:xfrm>
            <a:off x="5065776" y="3017520"/>
            <a:ext cx="1965960" cy="777240"/>
          </a:xfrm>
          <a:prstGeom prst="rect">
            <a:avLst/>
          </a:prstGeom>
          <a:noFill/>
          <a:ln/>
        </p:spPr>
        <p:txBody>
          <a:bodyPr wrap="square" lIns="0" tIns="0" rIns="0" bIns="0" rtlCol="0" anchor="t"/>
          <a:lstStyle/>
          <a:p>
            <a:pPr marL="0" indent="0">
              <a:buNone/>
            </a:pPr>
            <a:r>
              <a:rPr lang="en-US" sz="2000" b="1" dirty="0">
                <a:solidFill>
                  <a:srgbClr val="4A1424"/>
                </a:solidFill>
                <a:latin typeface="Cambria" pitchFamily="34" charset="0"/>
                <a:ea typeface="Cambria" pitchFamily="34" charset="-122"/>
                <a:cs typeface="Cambria" pitchFamily="34" charset="-120"/>
              </a:rPr>
              <a:t>Merapikan gereja</a:t>
            </a:r>
            <a:endParaRPr lang="en-US" sz="2000" dirty="0"/>
          </a:p>
        </p:txBody>
      </p:sp>
      <p:sp>
        <p:nvSpPr>
          <p:cNvPr id="15" name="Text 13"/>
          <p:cNvSpPr txBox="1"/>
          <p:nvPr/>
        </p:nvSpPr>
        <p:spPr>
          <a:xfrm>
            <a:off x="5065776" y="3840480"/>
            <a:ext cx="1965960" cy="1463040"/>
          </a:xfrm>
          <a:prstGeom prst="rect">
            <a:avLst/>
          </a:prstGeom>
          <a:noFill/>
          <a:ln/>
        </p:spPr>
        <p:txBody>
          <a:bodyPr wrap="square" lIns="0" tIns="0" rIns="0" bIns="0" rtlCol="0" anchor="t"/>
          <a:lstStyle/>
          <a:p>
            <a:pPr marL="0" indent="0">
              <a:buNone/>
            </a:pPr>
            <a:r>
              <a:rPr lang="en-US" sz="1700" dirty="0">
                <a:solidFill>
                  <a:srgbClr val="2B1A1F"/>
                </a:solidFill>
                <a:latin typeface="Calibri" pitchFamily="34" charset="0"/>
                <a:ea typeface="Calibri" pitchFamily="34" charset="-122"/>
                <a:cs typeface="Calibri" pitchFamily="34" charset="-120"/>
              </a:rPr>
              <a:t>Merapikan warta, buku, dan kursi; menyerahkan barang temuan.</a:t>
            </a:r>
            <a:endParaRPr lang="en-US" sz="1700" dirty="0"/>
          </a:p>
        </p:txBody>
      </p:sp>
      <p:sp>
        <p:nvSpPr>
          <p:cNvPr id="16" name="Shape 14"/>
          <p:cNvSpPr/>
          <p:nvPr/>
        </p:nvSpPr>
        <p:spPr>
          <a:xfrm>
            <a:off x="7324344" y="1938528"/>
            <a:ext cx="777240" cy="777240"/>
          </a:xfrm>
          <a:prstGeom prst="ellipse">
            <a:avLst/>
          </a:prstGeom>
          <a:solidFill>
            <a:srgbClr val="4A1424"/>
          </a:solidFill>
          <a:ln w="38100">
            <a:solidFill>
              <a:srgbClr val="FFFFFF"/>
            </a:solidFill>
            <a:prstDash val="solid"/>
          </a:ln>
        </p:spPr>
        <p:txBody>
          <a:bodyPr/>
          <a:lstStyle/>
          <a:p>
            <a:endParaRPr lang="en-ID"/>
          </a:p>
        </p:txBody>
      </p:sp>
      <p:sp>
        <p:nvSpPr>
          <p:cNvPr id="17" name="Text 15"/>
          <p:cNvSpPr txBox="1"/>
          <p:nvPr/>
        </p:nvSpPr>
        <p:spPr>
          <a:xfrm>
            <a:off x="7324344" y="1938528"/>
            <a:ext cx="777240" cy="77724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4</a:t>
            </a:r>
            <a:endParaRPr lang="en-US" sz="2400" dirty="0"/>
          </a:p>
        </p:txBody>
      </p:sp>
      <p:sp>
        <p:nvSpPr>
          <p:cNvPr id="18" name="Text 16"/>
          <p:cNvSpPr txBox="1"/>
          <p:nvPr/>
        </p:nvSpPr>
        <p:spPr>
          <a:xfrm>
            <a:off x="7324344" y="3017520"/>
            <a:ext cx="1965960" cy="777240"/>
          </a:xfrm>
          <a:prstGeom prst="rect">
            <a:avLst/>
          </a:prstGeom>
          <a:noFill/>
          <a:ln/>
        </p:spPr>
        <p:txBody>
          <a:bodyPr wrap="square" lIns="0" tIns="0" rIns="0" bIns="0" rtlCol="0" anchor="t"/>
          <a:lstStyle/>
          <a:p>
            <a:pPr marL="0" indent="0">
              <a:buNone/>
            </a:pPr>
            <a:r>
              <a:rPr lang="en-US" sz="2000" b="1" dirty="0">
                <a:solidFill>
                  <a:srgbClr val="4A1424"/>
                </a:solidFill>
                <a:latin typeface="Cambria" pitchFamily="34" charset="0"/>
                <a:ea typeface="Cambria" pitchFamily="34" charset="-122"/>
                <a:cs typeface="Cambria" pitchFamily="34" charset="-120"/>
              </a:rPr>
              <a:t>Melapor</a:t>
            </a:r>
            <a:endParaRPr lang="en-US" sz="2000" dirty="0"/>
          </a:p>
        </p:txBody>
      </p:sp>
      <p:sp>
        <p:nvSpPr>
          <p:cNvPr id="19" name="Text 17"/>
          <p:cNvSpPr txBox="1"/>
          <p:nvPr/>
        </p:nvSpPr>
        <p:spPr>
          <a:xfrm>
            <a:off x="7324344" y="3840480"/>
            <a:ext cx="1965960" cy="1463040"/>
          </a:xfrm>
          <a:prstGeom prst="rect">
            <a:avLst/>
          </a:prstGeom>
          <a:noFill/>
          <a:ln/>
        </p:spPr>
        <p:txBody>
          <a:bodyPr wrap="square" lIns="0" tIns="0" rIns="0" bIns="0" rtlCol="0" anchor="t"/>
          <a:lstStyle/>
          <a:p>
            <a:pPr marL="0" indent="0">
              <a:buNone/>
            </a:pPr>
            <a:r>
              <a:rPr lang="en-US" sz="1700" dirty="0">
                <a:solidFill>
                  <a:srgbClr val="2B1A1F"/>
                </a:solidFill>
                <a:latin typeface="Calibri" pitchFamily="34" charset="0"/>
                <a:ea typeface="Calibri" pitchFamily="34" charset="-122"/>
                <a:cs typeface="Calibri" pitchFamily="34" charset="-120"/>
              </a:rPr>
              <a:t>Menyampaikan kejadian khusus dan hasil kolekte kepada koordinator.</a:t>
            </a:r>
            <a:endParaRPr lang="en-US" sz="1700" dirty="0"/>
          </a:p>
        </p:txBody>
      </p:sp>
      <p:sp>
        <p:nvSpPr>
          <p:cNvPr id="20" name="Shape 18"/>
          <p:cNvSpPr/>
          <p:nvPr/>
        </p:nvSpPr>
        <p:spPr>
          <a:xfrm>
            <a:off x="9582912" y="1938528"/>
            <a:ext cx="777240" cy="777240"/>
          </a:xfrm>
          <a:prstGeom prst="ellipse">
            <a:avLst/>
          </a:prstGeom>
          <a:solidFill>
            <a:srgbClr val="4A1424"/>
          </a:solidFill>
          <a:ln w="38100">
            <a:solidFill>
              <a:srgbClr val="FFFFFF"/>
            </a:solidFill>
            <a:prstDash val="solid"/>
          </a:ln>
        </p:spPr>
        <p:txBody>
          <a:bodyPr/>
          <a:lstStyle/>
          <a:p>
            <a:endParaRPr lang="en-ID"/>
          </a:p>
        </p:txBody>
      </p:sp>
      <p:sp>
        <p:nvSpPr>
          <p:cNvPr id="21" name="Text 19"/>
          <p:cNvSpPr txBox="1"/>
          <p:nvPr/>
        </p:nvSpPr>
        <p:spPr>
          <a:xfrm>
            <a:off x="9582912" y="1938528"/>
            <a:ext cx="777240" cy="77724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5</a:t>
            </a:r>
            <a:endParaRPr lang="en-US" sz="2400" dirty="0"/>
          </a:p>
        </p:txBody>
      </p:sp>
      <p:sp>
        <p:nvSpPr>
          <p:cNvPr id="22" name="Text 20"/>
          <p:cNvSpPr txBox="1"/>
          <p:nvPr/>
        </p:nvSpPr>
        <p:spPr>
          <a:xfrm>
            <a:off x="9582912" y="3017520"/>
            <a:ext cx="1965960" cy="777240"/>
          </a:xfrm>
          <a:prstGeom prst="rect">
            <a:avLst/>
          </a:prstGeom>
          <a:noFill/>
          <a:ln/>
        </p:spPr>
        <p:txBody>
          <a:bodyPr wrap="square" lIns="0" tIns="0" rIns="0" bIns="0" rtlCol="0" anchor="t"/>
          <a:lstStyle/>
          <a:p>
            <a:pPr marL="0" indent="0">
              <a:buNone/>
            </a:pPr>
            <a:r>
              <a:rPr lang="en-US" sz="2000" b="1" dirty="0">
                <a:solidFill>
                  <a:srgbClr val="4A1424"/>
                </a:solidFill>
                <a:latin typeface="Cambria" pitchFamily="34" charset="0"/>
                <a:ea typeface="Cambria" pitchFamily="34" charset="-122"/>
                <a:cs typeface="Cambria" pitchFamily="34" charset="-120"/>
              </a:rPr>
              <a:t>Evaluasi dan doa</a:t>
            </a:r>
            <a:endParaRPr lang="en-US" sz="2000" dirty="0"/>
          </a:p>
        </p:txBody>
      </p:sp>
      <p:sp>
        <p:nvSpPr>
          <p:cNvPr id="23" name="Text 21"/>
          <p:cNvSpPr txBox="1"/>
          <p:nvPr/>
        </p:nvSpPr>
        <p:spPr>
          <a:xfrm>
            <a:off x="9582912" y="3840480"/>
            <a:ext cx="1965960" cy="1463040"/>
          </a:xfrm>
          <a:prstGeom prst="rect">
            <a:avLst/>
          </a:prstGeom>
          <a:noFill/>
          <a:ln/>
        </p:spPr>
        <p:txBody>
          <a:bodyPr wrap="square" lIns="0" tIns="0" rIns="0" bIns="0" rtlCol="0" anchor="t"/>
          <a:lstStyle/>
          <a:p>
            <a:pPr marL="0" indent="0">
              <a:buNone/>
            </a:pPr>
            <a:r>
              <a:rPr lang="en-US" sz="1700" dirty="0">
                <a:solidFill>
                  <a:srgbClr val="2B1A1F"/>
                </a:solidFill>
                <a:latin typeface="Calibri" pitchFamily="34" charset="0"/>
                <a:ea typeface="Calibri" pitchFamily="34" charset="-122"/>
                <a:cs typeface="Calibri" pitchFamily="34" charset="-120"/>
              </a:rPr>
              <a:t>Evaluasi singkat, lalu berdoa bersama untuk menutup tugas.</a:t>
            </a:r>
            <a:endParaRPr lang="en-US" sz="1700" dirty="0"/>
          </a:p>
        </p:txBody>
      </p:sp>
      <p:sp>
        <p:nvSpPr>
          <p:cNvPr id="24" name="Shape 22"/>
          <p:cNvSpPr/>
          <p:nvPr/>
        </p:nvSpPr>
        <p:spPr>
          <a:xfrm>
            <a:off x="548640" y="5440680"/>
            <a:ext cx="11091672" cy="731520"/>
          </a:xfrm>
          <a:prstGeom prst="roundRect">
            <a:avLst>
              <a:gd name="adj" fmla="val 15000"/>
            </a:avLst>
          </a:prstGeom>
          <a:solidFill>
            <a:srgbClr val="F7EEF0"/>
          </a:solidFill>
          <a:ln w="12700">
            <a:solidFill>
              <a:srgbClr val="F7EEF0"/>
            </a:solidFill>
            <a:prstDash val="solid"/>
          </a:ln>
        </p:spPr>
        <p:txBody>
          <a:bodyPr/>
          <a:lstStyle/>
          <a:p>
            <a:endParaRPr lang="en-ID"/>
          </a:p>
        </p:txBody>
      </p:sp>
      <p:sp>
        <p:nvSpPr>
          <p:cNvPr id="25" name="Text 23"/>
          <p:cNvSpPr txBox="1"/>
          <p:nvPr/>
        </p:nvSpPr>
        <p:spPr>
          <a:xfrm>
            <a:off x="822960" y="5440680"/>
            <a:ext cx="10515600" cy="731520"/>
          </a:xfrm>
          <a:prstGeom prst="rect">
            <a:avLst/>
          </a:prstGeom>
          <a:noFill/>
          <a:ln/>
        </p:spPr>
        <p:txBody>
          <a:bodyPr wrap="square" lIns="0" tIns="0" rIns="0" bIns="0" rtlCol="0" anchor="ctr"/>
          <a:lstStyle/>
          <a:p>
            <a:pPr marL="0" indent="0">
              <a:buNone/>
            </a:pPr>
            <a:r>
              <a:rPr lang="en-US" sz="1600" i="1" dirty="0">
                <a:solidFill>
                  <a:srgbClr val="4A1424"/>
                </a:solidFill>
                <a:latin typeface="Calibri" pitchFamily="34" charset="0"/>
                <a:ea typeface="Calibri" pitchFamily="34" charset="-122"/>
                <a:cs typeface="Calibri" pitchFamily="34" charset="-120"/>
              </a:rPr>
              <a:t>Pelayanan belum selesai saat Misa berakhir: sambutan yang baik ditutup dengan perpisahan yang hangat.</a:t>
            </a:r>
            <a:endParaRPr lang="en-US" sz="1600" dirty="0"/>
          </a:p>
        </p:txBody>
      </p:sp>
      <p:sp>
        <p:nvSpPr>
          <p:cNvPr id="26" name="Text 24"/>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5A5F"/>
                </a:solidFill>
                <a:latin typeface="Calibri" pitchFamily="34" charset="0"/>
                <a:ea typeface="Calibri" pitchFamily="34" charset="-122"/>
                <a:cs typeface="Calibri" pitchFamily="34" charset="-120"/>
              </a:rPr>
              <a:t>Tim Hospitalitas  ·  Pelayanan Penyambutan Umat</a:t>
            </a:r>
            <a:endParaRPr lang="en-US" sz="1000" dirty="0"/>
          </a:p>
        </p:txBody>
      </p:sp>
      <p:sp>
        <p:nvSpPr>
          <p:cNvPr id="27" name="Text 25"/>
          <p:cNvSpPr txBox="1"/>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6B5A5F"/>
                </a:solidFill>
                <a:latin typeface="Calibri" pitchFamily="34" charset="0"/>
                <a:ea typeface="Calibri" pitchFamily="34" charset="-122"/>
                <a:cs typeface="Calibri" pitchFamily="34" charset="-120"/>
              </a:rPr>
              <a:t>11</a:t>
            </a:r>
            <a:endParaRPr lang="en-US" sz="1000" dirty="0"/>
          </a:p>
        </p:txBody>
      </p:sp>
    </p:spTree>
  </p:cSld>
  <p:clrMapOvr>
    <a:masterClrMapping/>
  </p:clrMapOvr>
  <p:transition spd="med">
    <p:push/>
  </p:transition>
</p:sld>
</file>

<file path=ppt/slides/slide12.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7772400" cy="777240"/>
          </a:xfrm>
          <a:prstGeom prst="rect">
            <a:avLst/>
          </a:prstGeom>
          <a:noFill/>
          <a:ln/>
        </p:spPr>
        <p:txBody>
          <a:bodyPr wrap="square" lIns="0" tIns="0" rIns="0" bIns="0" rtlCol="0" anchor="ctr"/>
          <a:lstStyle/>
          <a:p>
            <a:pPr marL="0" indent="0">
              <a:buNone/>
            </a:pPr>
            <a:r>
              <a:rPr lang="en-US" sz="3600" b="1" dirty="0">
                <a:solidFill>
                  <a:srgbClr val="4A1424"/>
                </a:solidFill>
                <a:latin typeface="Cambria" pitchFamily="34" charset="0"/>
                <a:ea typeface="Cambria" pitchFamily="34" charset="-122"/>
                <a:cs typeface="Cambria" pitchFamily="34" charset="-120"/>
              </a:rPr>
              <a:t>Studi Kasus Bersama</a:t>
            </a:r>
            <a:endParaRPr lang="en-US" sz="3600" dirty="0"/>
          </a:p>
        </p:txBody>
      </p:sp>
      <p:sp>
        <p:nvSpPr>
          <p:cNvPr id="3" name="Shape 1"/>
          <p:cNvSpPr/>
          <p:nvPr/>
        </p:nvSpPr>
        <p:spPr>
          <a:xfrm>
            <a:off x="9052560" y="594360"/>
            <a:ext cx="2587752" cy="548640"/>
          </a:xfrm>
          <a:prstGeom prst="roundRect">
            <a:avLst>
              <a:gd name="adj" fmla="val 50000"/>
            </a:avLst>
          </a:prstGeom>
          <a:solidFill>
            <a:srgbClr val="C8963E"/>
          </a:solidFill>
          <a:ln w="12700">
            <a:solidFill>
              <a:srgbClr val="C8963E"/>
            </a:solidFill>
            <a:prstDash val="solid"/>
          </a:ln>
        </p:spPr>
        <p:txBody>
          <a:bodyPr/>
          <a:lstStyle/>
          <a:p>
            <a:endParaRPr lang="en-ID"/>
          </a:p>
        </p:txBody>
      </p:sp>
      <p:pic>
        <p:nvPicPr>
          <p:cNvPr id="4" name="Image 0" descr="preencoded.png"/>
          <p:cNvPicPr>
            <a:picLocks noChangeAspect="1"/>
          </p:cNvPicPr>
          <p:nvPr/>
        </p:nvPicPr>
        <p:blipFill>
          <a:blip r:embed="rId3"/>
          <a:stretch>
            <a:fillRect/>
          </a:stretch>
        </p:blipFill>
        <p:spPr>
          <a:xfrm>
            <a:off x="9281160" y="731520"/>
            <a:ext cx="274320" cy="274320"/>
          </a:xfrm>
          <a:prstGeom prst="rect">
            <a:avLst/>
          </a:prstGeom>
        </p:spPr>
      </p:pic>
      <p:sp>
        <p:nvSpPr>
          <p:cNvPr id="5" name="Text 2"/>
          <p:cNvSpPr txBox="1"/>
          <p:nvPr/>
        </p:nvSpPr>
        <p:spPr>
          <a:xfrm>
            <a:off x="9692640" y="594360"/>
            <a:ext cx="1920240" cy="548640"/>
          </a:xfrm>
          <a:prstGeom prst="rect">
            <a:avLst/>
          </a:prstGeom>
          <a:noFill/>
          <a:ln/>
        </p:spPr>
        <p:txBody>
          <a:bodyPr wrap="square" lIns="0" tIns="0" rIns="0" bIns="0" rtlCol="0" anchor="ctr"/>
          <a:lstStyle/>
          <a:p>
            <a:pPr marL="0" indent="0">
              <a:buNone/>
            </a:pPr>
            <a:r>
              <a:rPr lang="en-US" sz="1500" b="1" dirty="0">
                <a:solidFill>
                  <a:srgbClr val="4A1424"/>
                </a:solidFill>
                <a:latin typeface="Calibri" pitchFamily="34" charset="0"/>
                <a:ea typeface="Calibri" pitchFamily="34" charset="-122"/>
                <a:cs typeface="Calibri" pitchFamily="34" charset="-120"/>
              </a:rPr>
              <a:t>Diskusi 3 menit</a:t>
            </a:r>
            <a:endParaRPr lang="en-US" sz="1500" dirty="0"/>
          </a:p>
        </p:txBody>
      </p:sp>
      <p:sp>
        <p:nvSpPr>
          <p:cNvPr id="6" name="Shape 3"/>
          <p:cNvSpPr/>
          <p:nvPr/>
        </p:nvSpPr>
        <p:spPr>
          <a:xfrm>
            <a:off x="548640" y="1508760"/>
            <a:ext cx="5394960" cy="1783080"/>
          </a:xfrm>
          <a:prstGeom prst="roundRect">
            <a:avLst>
              <a:gd name="adj" fmla="val 6154"/>
            </a:avLst>
          </a:prstGeom>
          <a:solidFill>
            <a:srgbClr val="F7EEF0"/>
          </a:solidFill>
          <a:ln w="12700">
            <a:solidFill>
              <a:srgbClr val="F7EEF0"/>
            </a:solidFill>
            <a:prstDash val="solid"/>
          </a:ln>
        </p:spPr>
        <p:txBody>
          <a:bodyPr/>
          <a:lstStyle/>
          <a:p>
            <a:endParaRPr lang="en-ID"/>
          </a:p>
        </p:txBody>
      </p:sp>
      <p:sp>
        <p:nvSpPr>
          <p:cNvPr id="7" name="Shape 4"/>
          <p:cNvSpPr/>
          <p:nvPr/>
        </p:nvSpPr>
        <p:spPr>
          <a:xfrm>
            <a:off x="868680" y="1920240"/>
            <a:ext cx="960120" cy="960120"/>
          </a:xfrm>
          <a:prstGeom prst="ellipse">
            <a:avLst/>
          </a:prstGeom>
          <a:solidFill>
            <a:srgbClr val="4A1424"/>
          </a:solidFill>
          <a:ln w="38100">
            <a:solidFill>
              <a:srgbClr val="FFFFFF"/>
            </a:solidFill>
            <a:prstDash val="solid"/>
          </a:ln>
        </p:spPr>
        <p:txBody>
          <a:bodyPr/>
          <a:lstStyle/>
          <a:p>
            <a:endParaRPr lang="en-ID"/>
          </a:p>
        </p:txBody>
      </p:sp>
      <p:pic>
        <p:nvPicPr>
          <p:cNvPr id="8" name="Image 1" descr="preencoded.png"/>
          <p:cNvPicPr>
            <a:picLocks noChangeAspect="1"/>
          </p:cNvPicPr>
          <p:nvPr/>
        </p:nvPicPr>
        <p:blipFill>
          <a:blip r:embed="rId4"/>
          <a:stretch>
            <a:fillRect/>
          </a:stretch>
        </p:blipFill>
        <p:spPr>
          <a:xfrm>
            <a:off x="1124712" y="2176272"/>
            <a:ext cx="448056" cy="448056"/>
          </a:xfrm>
          <a:prstGeom prst="rect">
            <a:avLst/>
          </a:prstGeom>
        </p:spPr>
      </p:pic>
      <p:sp>
        <p:nvSpPr>
          <p:cNvPr id="9" name="Text 5"/>
          <p:cNvSpPr txBox="1"/>
          <p:nvPr/>
        </p:nvSpPr>
        <p:spPr>
          <a:xfrm>
            <a:off x="2103120" y="1783080"/>
            <a:ext cx="3566160" cy="457200"/>
          </a:xfrm>
          <a:prstGeom prst="rect">
            <a:avLst/>
          </a:prstGeom>
          <a:noFill/>
          <a:ln/>
        </p:spPr>
        <p:txBody>
          <a:bodyPr wrap="square" lIns="0" tIns="0" rIns="0" bIns="0" rtlCol="0" anchor="ctr"/>
          <a:lstStyle/>
          <a:p>
            <a:pPr marL="0" indent="0">
              <a:buNone/>
            </a:pPr>
            <a:r>
              <a:rPr lang="en-US" sz="2100" b="1" dirty="0">
                <a:solidFill>
                  <a:srgbClr val="4A1424"/>
                </a:solidFill>
                <a:latin typeface="Cambria" pitchFamily="34" charset="0"/>
                <a:ea typeface="Cambria" pitchFamily="34" charset="-122"/>
                <a:cs typeface="Cambria" pitchFamily="34" charset="-120"/>
              </a:rPr>
              <a:t>Lansia kesulitan masuk</a:t>
            </a:r>
            <a:endParaRPr lang="en-US" sz="2100" dirty="0"/>
          </a:p>
        </p:txBody>
      </p:sp>
      <p:sp>
        <p:nvSpPr>
          <p:cNvPr id="10" name="Text 6"/>
          <p:cNvSpPr txBox="1"/>
          <p:nvPr/>
        </p:nvSpPr>
        <p:spPr>
          <a:xfrm>
            <a:off x="2103120" y="2286000"/>
            <a:ext cx="3566160" cy="822960"/>
          </a:xfrm>
          <a:prstGeom prst="rect">
            <a:avLst/>
          </a:prstGeom>
          <a:noFill/>
          <a:ln/>
        </p:spPr>
        <p:txBody>
          <a:bodyPr wrap="square" lIns="0" tIns="0" rIns="0" bIns="0" rtlCol="0" anchor="t"/>
          <a:lstStyle/>
          <a:p>
            <a:pPr marL="0" indent="0">
              <a:buNone/>
            </a:pPr>
            <a:r>
              <a:rPr lang="en-US" sz="1600" dirty="0">
                <a:solidFill>
                  <a:srgbClr val="2B1A1F"/>
                </a:solidFill>
                <a:latin typeface="Calibri" pitchFamily="34" charset="0"/>
                <a:ea typeface="Calibri" pitchFamily="34" charset="-122"/>
                <a:cs typeface="Calibri" pitchFamily="34" charset="-120"/>
              </a:rPr>
              <a:t>Seorang nenek kesulitan menaiki tangga menuju pintu gereja.</a:t>
            </a:r>
            <a:endParaRPr lang="en-US" sz="1600" dirty="0"/>
          </a:p>
        </p:txBody>
      </p:sp>
      <p:sp>
        <p:nvSpPr>
          <p:cNvPr id="11" name="Shape 7"/>
          <p:cNvSpPr/>
          <p:nvPr/>
        </p:nvSpPr>
        <p:spPr>
          <a:xfrm>
            <a:off x="6245352" y="1508760"/>
            <a:ext cx="5394960" cy="1783080"/>
          </a:xfrm>
          <a:prstGeom prst="roundRect">
            <a:avLst>
              <a:gd name="adj" fmla="val 6154"/>
            </a:avLst>
          </a:prstGeom>
          <a:solidFill>
            <a:srgbClr val="F7EEF0"/>
          </a:solidFill>
          <a:ln w="12700">
            <a:solidFill>
              <a:srgbClr val="F7EEF0"/>
            </a:solidFill>
            <a:prstDash val="solid"/>
          </a:ln>
        </p:spPr>
        <p:txBody>
          <a:bodyPr/>
          <a:lstStyle/>
          <a:p>
            <a:endParaRPr lang="en-ID"/>
          </a:p>
        </p:txBody>
      </p:sp>
      <p:sp>
        <p:nvSpPr>
          <p:cNvPr id="12" name="Shape 8"/>
          <p:cNvSpPr/>
          <p:nvPr/>
        </p:nvSpPr>
        <p:spPr>
          <a:xfrm>
            <a:off x="6565392" y="1920240"/>
            <a:ext cx="960120" cy="960120"/>
          </a:xfrm>
          <a:prstGeom prst="ellipse">
            <a:avLst/>
          </a:prstGeom>
          <a:solidFill>
            <a:srgbClr val="4A1424"/>
          </a:solidFill>
          <a:ln w="38100">
            <a:solidFill>
              <a:srgbClr val="FFFFFF"/>
            </a:solidFill>
            <a:prstDash val="solid"/>
          </a:ln>
        </p:spPr>
        <p:txBody>
          <a:bodyPr/>
          <a:lstStyle/>
          <a:p>
            <a:endParaRPr lang="en-ID"/>
          </a:p>
        </p:txBody>
      </p:sp>
      <p:pic>
        <p:nvPicPr>
          <p:cNvPr id="13" name="Image 2" descr="preencoded.png"/>
          <p:cNvPicPr>
            <a:picLocks noChangeAspect="1"/>
          </p:cNvPicPr>
          <p:nvPr/>
        </p:nvPicPr>
        <p:blipFill>
          <a:blip r:embed="rId5"/>
          <a:stretch>
            <a:fillRect/>
          </a:stretch>
        </p:blipFill>
        <p:spPr>
          <a:xfrm>
            <a:off x="6821424" y="2176272"/>
            <a:ext cx="448056" cy="448056"/>
          </a:xfrm>
          <a:prstGeom prst="rect">
            <a:avLst/>
          </a:prstGeom>
        </p:spPr>
      </p:pic>
      <p:sp>
        <p:nvSpPr>
          <p:cNvPr id="14" name="Text 9"/>
          <p:cNvSpPr txBox="1"/>
          <p:nvPr/>
        </p:nvSpPr>
        <p:spPr>
          <a:xfrm>
            <a:off x="7799832" y="1783080"/>
            <a:ext cx="3566160" cy="457200"/>
          </a:xfrm>
          <a:prstGeom prst="rect">
            <a:avLst/>
          </a:prstGeom>
          <a:noFill/>
          <a:ln/>
        </p:spPr>
        <p:txBody>
          <a:bodyPr wrap="square" lIns="0" tIns="0" rIns="0" bIns="0" rtlCol="0" anchor="ctr"/>
          <a:lstStyle/>
          <a:p>
            <a:pPr marL="0" indent="0">
              <a:buNone/>
            </a:pPr>
            <a:r>
              <a:rPr lang="en-US" sz="2100" b="1" dirty="0">
                <a:solidFill>
                  <a:srgbClr val="4A1424"/>
                </a:solidFill>
                <a:latin typeface="Cambria" pitchFamily="34" charset="0"/>
                <a:ea typeface="Cambria" pitchFamily="34" charset="-122"/>
                <a:cs typeface="Cambria" pitchFamily="34" charset="-120"/>
              </a:rPr>
              <a:t>Bayi menangis keras</a:t>
            </a:r>
            <a:endParaRPr lang="en-US" sz="2100" dirty="0"/>
          </a:p>
        </p:txBody>
      </p:sp>
      <p:sp>
        <p:nvSpPr>
          <p:cNvPr id="15" name="Text 10"/>
          <p:cNvSpPr txBox="1"/>
          <p:nvPr/>
        </p:nvSpPr>
        <p:spPr>
          <a:xfrm>
            <a:off x="7799832" y="2286000"/>
            <a:ext cx="3566160" cy="822960"/>
          </a:xfrm>
          <a:prstGeom prst="rect">
            <a:avLst/>
          </a:prstGeom>
          <a:noFill/>
          <a:ln/>
        </p:spPr>
        <p:txBody>
          <a:bodyPr wrap="square" lIns="0" tIns="0" rIns="0" bIns="0" rtlCol="0" anchor="t"/>
          <a:lstStyle/>
          <a:p>
            <a:pPr marL="0" indent="0">
              <a:buNone/>
            </a:pPr>
            <a:r>
              <a:rPr lang="en-US" sz="1600" dirty="0">
                <a:solidFill>
                  <a:srgbClr val="2B1A1F"/>
                </a:solidFill>
                <a:latin typeface="Calibri" pitchFamily="34" charset="0"/>
                <a:ea typeface="Calibri" pitchFamily="34" charset="-122"/>
                <a:cs typeface="Calibri" pitchFamily="34" charset="-120"/>
              </a:rPr>
              <a:t>Bayi menangis saat homili; sang ibu tampak malu dan bingung.</a:t>
            </a:r>
            <a:endParaRPr lang="en-US" sz="1600" dirty="0"/>
          </a:p>
        </p:txBody>
      </p:sp>
      <p:sp>
        <p:nvSpPr>
          <p:cNvPr id="16" name="Shape 11"/>
          <p:cNvSpPr/>
          <p:nvPr/>
        </p:nvSpPr>
        <p:spPr>
          <a:xfrm>
            <a:off x="548640" y="3474720"/>
            <a:ext cx="5394960" cy="1783080"/>
          </a:xfrm>
          <a:prstGeom prst="roundRect">
            <a:avLst>
              <a:gd name="adj" fmla="val 6154"/>
            </a:avLst>
          </a:prstGeom>
          <a:solidFill>
            <a:srgbClr val="F7EEF0"/>
          </a:solidFill>
          <a:ln w="12700">
            <a:solidFill>
              <a:srgbClr val="F7EEF0"/>
            </a:solidFill>
            <a:prstDash val="solid"/>
          </a:ln>
        </p:spPr>
        <p:txBody>
          <a:bodyPr/>
          <a:lstStyle/>
          <a:p>
            <a:endParaRPr lang="en-ID"/>
          </a:p>
        </p:txBody>
      </p:sp>
      <p:sp>
        <p:nvSpPr>
          <p:cNvPr id="17" name="Shape 12"/>
          <p:cNvSpPr/>
          <p:nvPr/>
        </p:nvSpPr>
        <p:spPr>
          <a:xfrm>
            <a:off x="868680" y="3886200"/>
            <a:ext cx="960120" cy="960120"/>
          </a:xfrm>
          <a:prstGeom prst="ellipse">
            <a:avLst/>
          </a:prstGeom>
          <a:solidFill>
            <a:srgbClr val="4A1424"/>
          </a:solidFill>
          <a:ln w="38100">
            <a:solidFill>
              <a:srgbClr val="FFFFFF"/>
            </a:solidFill>
            <a:prstDash val="solid"/>
          </a:ln>
        </p:spPr>
        <p:txBody>
          <a:bodyPr/>
          <a:lstStyle/>
          <a:p>
            <a:endParaRPr lang="en-ID"/>
          </a:p>
        </p:txBody>
      </p:sp>
      <p:pic>
        <p:nvPicPr>
          <p:cNvPr id="18" name="Image 3" descr="preencoded.png"/>
          <p:cNvPicPr>
            <a:picLocks noChangeAspect="1"/>
          </p:cNvPicPr>
          <p:nvPr/>
        </p:nvPicPr>
        <p:blipFill>
          <a:blip r:embed="rId6"/>
          <a:stretch>
            <a:fillRect/>
          </a:stretch>
        </p:blipFill>
        <p:spPr>
          <a:xfrm>
            <a:off x="1124712" y="4142232"/>
            <a:ext cx="448056" cy="448056"/>
          </a:xfrm>
          <a:prstGeom prst="rect">
            <a:avLst/>
          </a:prstGeom>
        </p:spPr>
      </p:pic>
      <p:sp>
        <p:nvSpPr>
          <p:cNvPr id="19" name="Text 13"/>
          <p:cNvSpPr txBox="1"/>
          <p:nvPr/>
        </p:nvSpPr>
        <p:spPr>
          <a:xfrm>
            <a:off x="2103120" y="3749040"/>
            <a:ext cx="3566160" cy="457200"/>
          </a:xfrm>
          <a:prstGeom prst="rect">
            <a:avLst/>
          </a:prstGeom>
          <a:noFill/>
          <a:ln/>
        </p:spPr>
        <p:txBody>
          <a:bodyPr wrap="square" lIns="0" tIns="0" rIns="0" bIns="0" rtlCol="0" anchor="ctr"/>
          <a:lstStyle/>
          <a:p>
            <a:pPr marL="0" indent="0">
              <a:buNone/>
            </a:pPr>
            <a:r>
              <a:rPr lang="en-US" sz="2100" b="1" dirty="0">
                <a:solidFill>
                  <a:srgbClr val="4A1424"/>
                </a:solidFill>
                <a:latin typeface="Cambria" pitchFamily="34" charset="0"/>
                <a:ea typeface="Cambria" pitchFamily="34" charset="-122"/>
                <a:cs typeface="Cambria" pitchFamily="34" charset="-120"/>
              </a:rPr>
              <a:t>Umat hampir pingsan</a:t>
            </a:r>
            <a:endParaRPr lang="en-US" sz="2100" dirty="0"/>
          </a:p>
        </p:txBody>
      </p:sp>
      <p:sp>
        <p:nvSpPr>
          <p:cNvPr id="20" name="Text 14"/>
          <p:cNvSpPr txBox="1"/>
          <p:nvPr/>
        </p:nvSpPr>
        <p:spPr>
          <a:xfrm>
            <a:off x="2103120" y="4251960"/>
            <a:ext cx="3566160" cy="822960"/>
          </a:xfrm>
          <a:prstGeom prst="rect">
            <a:avLst/>
          </a:prstGeom>
          <a:noFill/>
          <a:ln/>
        </p:spPr>
        <p:txBody>
          <a:bodyPr wrap="square" lIns="0" tIns="0" rIns="0" bIns="0" rtlCol="0" anchor="t"/>
          <a:lstStyle/>
          <a:p>
            <a:pPr marL="0" indent="0">
              <a:buNone/>
            </a:pPr>
            <a:r>
              <a:rPr lang="en-US" sz="1600" dirty="0">
                <a:solidFill>
                  <a:srgbClr val="2B1A1F"/>
                </a:solidFill>
                <a:latin typeface="Calibri" pitchFamily="34" charset="0"/>
                <a:ea typeface="Calibri" pitchFamily="34" charset="-122"/>
                <a:cs typeface="Calibri" pitchFamily="34" charset="-120"/>
              </a:rPr>
              <a:t>Seorang bapak tampak pucat dan hampir jatuh di tengah Misa.</a:t>
            </a:r>
            <a:endParaRPr lang="en-US" sz="1600" dirty="0"/>
          </a:p>
        </p:txBody>
      </p:sp>
      <p:sp>
        <p:nvSpPr>
          <p:cNvPr id="21" name="Shape 15"/>
          <p:cNvSpPr/>
          <p:nvPr/>
        </p:nvSpPr>
        <p:spPr>
          <a:xfrm>
            <a:off x="6245352" y="3474720"/>
            <a:ext cx="5394960" cy="1783080"/>
          </a:xfrm>
          <a:prstGeom prst="roundRect">
            <a:avLst>
              <a:gd name="adj" fmla="val 6154"/>
            </a:avLst>
          </a:prstGeom>
          <a:solidFill>
            <a:srgbClr val="F7EEF0"/>
          </a:solidFill>
          <a:ln w="12700">
            <a:solidFill>
              <a:srgbClr val="F7EEF0"/>
            </a:solidFill>
            <a:prstDash val="solid"/>
          </a:ln>
        </p:spPr>
        <p:txBody>
          <a:bodyPr/>
          <a:lstStyle/>
          <a:p>
            <a:endParaRPr lang="en-ID"/>
          </a:p>
        </p:txBody>
      </p:sp>
      <p:sp>
        <p:nvSpPr>
          <p:cNvPr id="22" name="Shape 16"/>
          <p:cNvSpPr/>
          <p:nvPr/>
        </p:nvSpPr>
        <p:spPr>
          <a:xfrm>
            <a:off x="6565392" y="3886200"/>
            <a:ext cx="960120" cy="960120"/>
          </a:xfrm>
          <a:prstGeom prst="ellipse">
            <a:avLst/>
          </a:prstGeom>
          <a:solidFill>
            <a:srgbClr val="4A1424"/>
          </a:solidFill>
          <a:ln w="38100">
            <a:solidFill>
              <a:srgbClr val="FFFFFF"/>
            </a:solidFill>
            <a:prstDash val="solid"/>
          </a:ln>
        </p:spPr>
        <p:txBody>
          <a:bodyPr/>
          <a:lstStyle/>
          <a:p>
            <a:endParaRPr lang="en-ID"/>
          </a:p>
        </p:txBody>
      </p:sp>
      <p:pic>
        <p:nvPicPr>
          <p:cNvPr id="23" name="Image 4" descr="preencoded.png"/>
          <p:cNvPicPr>
            <a:picLocks noChangeAspect="1"/>
          </p:cNvPicPr>
          <p:nvPr/>
        </p:nvPicPr>
        <p:blipFill>
          <a:blip r:embed="rId7"/>
          <a:stretch>
            <a:fillRect/>
          </a:stretch>
        </p:blipFill>
        <p:spPr>
          <a:xfrm>
            <a:off x="6821424" y="4142232"/>
            <a:ext cx="448056" cy="448056"/>
          </a:xfrm>
          <a:prstGeom prst="rect">
            <a:avLst/>
          </a:prstGeom>
        </p:spPr>
      </p:pic>
      <p:sp>
        <p:nvSpPr>
          <p:cNvPr id="24" name="Text 17"/>
          <p:cNvSpPr txBox="1"/>
          <p:nvPr/>
        </p:nvSpPr>
        <p:spPr>
          <a:xfrm>
            <a:off x="7799832" y="3749040"/>
            <a:ext cx="3566160" cy="457200"/>
          </a:xfrm>
          <a:prstGeom prst="rect">
            <a:avLst/>
          </a:prstGeom>
          <a:noFill/>
          <a:ln/>
        </p:spPr>
        <p:txBody>
          <a:bodyPr wrap="square" lIns="0" tIns="0" rIns="0" bIns="0" rtlCol="0" anchor="ctr"/>
          <a:lstStyle/>
          <a:p>
            <a:pPr marL="0" indent="0">
              <a:buNone/>
            </a:pPr>
            <a:r>
              <a:rPr lang="en-US" sz="2100" b="1" dirty="0">
                <a:solidFill>
                  <a:srgbClr val="4A1424"/>
                </a:solidFill>
                <a:latin typeface="Cambria" pitchFamily="34" charset="0"/>
                <a:ea typeface="Cambria" pitchFamily="34" charset="-122"/>
                <a:cs typeface="Cambria" pitchFamily="34" charset="-120"/>
              </a:rPr>
              <a:t>Datang terlambat</a:t>
            </a:r>
            <a:endParaRPr lang="en-US" sz="2100" dirty="0"/>
          </a:p>
        </p:txBody>
      </p:sp>
      <p:sp>
        <p:nvSpPr>
          <p:cNvPr id="25" name="Text 18"/>
          <p:cNvSpPr txBox="1"/>
          <p:nvPr/>
        </p:nvSpPr>
        <p:spPr>
          <a:xfrm>
            <a:off x="7799832" y="4251960"/>
            <a:ext cx="3566160" cy="822960"/>
          </a:xfrm>
          <a:prstGeom prst="rect">
            <a:avLst/>
          </a:prstGeom>
          <a:noFill/>
          <a:ln/>
        </p:spPr>
        <p:txBody>
          <a:bodyPr wrap="square" lIns="0" tIns="0" rIns="0" bIns="0" rtlCol="0" anchor="t"/>
          <a:lstStyle/>
          <a:p>
            <a:pPr marL="0" indent="0">
              <a:buNone/>
            </a:pPr>
            <a:r>
              <a:rPr lang="en-US" sz="1600" dirty="0">
                <a:solidFill>
                  <a:srgbClr val="2B1A1F"/>
                </a:solidFill>
                <a:latin typeface="Calibri" pitchFamily="34" charset="0"/>
                <a:ea typeface="Calibri" pitchFamily="34" charset="-122"/>
                <a:cs typeface="Calibri" pitchFamily="34" charset="-120"/>
              </a:rPr>
              <a:t>Bacaan pertama sedang dibacakan, seorang bapak baru tiba.</a:t>
            </a:r>
            <a:endParaRPr lang="en-US" sz="1600" dirty="0"/>
          </a:p>
        </p:txBody>
      </p:sp>
      <p:sp>
        <p:nvSpPr>
          <p:cNvPr id="26" name="Shape 19"/>
          <p:cNvSpPr/>
          <p:nvPr/>
        </p:nvSpPr>
        <p:spPr>
          <a:xfrm>
            <a:off x="548640" y="5440680"/>
            <a:ext cx="11091672" cy="777240"/>
          </a:xfrm>
          <a:prstGeom prst="roundRect">
            <a:avLst>
              <a:gd name="adj" fmla="val 14118"/>
            </a:avLst>
          </a:prstGeom>
          <a:solidFill>
            <a:srgbClr val="4A1424"/>
          </a:solidFill>
          <a:ln w="12700">
            <a:solidFill>
              <a:srgbClr val="4A1424"/>
            </a:solidFill>
            <a:prstDash val="solid"/>
          </a:ln>
        </p:spPr>
        <p:txBody>
          <a:bodyPr/>
          <a:lstStyle/>
          <a:p>
            <a:endParaRPr lang="en-ID"/>
          </a:p>
        </p:txBody>
      </p:sp>
      <p:sp>
        <p:nvSpPr>
          <p:cNvPr id="27" name="Text 20"/>
          <p:cNvSpPr txBox="1"/>
          <p:nvPr/>
        </p:nvSpPr>
        <p:spPr>
          <a:xfrm>
            <a:off x="822960" y="5440680"/>
            <a:ext cx="10515600" cy="777240"/>
          </a:xfrm>
          <a:prstGeom prst="rect">
            <a:avLst/>
          </a:prstGeom>
          <a:noFill/>
          <a:ln/>
        </p:spPr>
        <p:txBody>
          <a:bodyPr wrap="square" lIns="0" tIns="0" rIns="0" bIns="0" rtlCol="0" anchor="ctr"/>
          <a:lstStyle/>
          <a:p>
            <a:pPr marL="0" indent="0">
              <a:buNone/>
            </a:pPr>
            <a:r>
              <a:rPr lang="en-US" sz="1700" b="1" dirty="0">
                <a:solidFill>
                  <a:srgbClr val="FFFFFF"/>
                </a:solidFill>
                <a:latin typeface="Calibri" pitchFamily="34" charset="0"/>
                <a:ea typeface="Calibri" pitchFamily="34" charset="-122"/>
                <a:cs typeface="Calibri" pitchFamily="34" charset="-120"/>
              </a:rPr>
              <a:t>Untuk tiap kasus jawab: apa sikap hospitalitasnya, apa tata tertibnya, dan apa langkah tata laksananya?</a:t>
            </a:r>
            <a:endParaRPr lang="en-US" sz="1700" dirty="0"/>
          </a:p>
        </p:txBody>
      </p:sp>
      <p:sp>
        <p:nvSpPr>
          <p:cNvPr id="28" name="Text 21"/>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5A5F"/>
                </a:solidFill>
                <a:latin typeface="Calibri" pitchFamily="34" charset="0"/>
                <a:ea typeface="Calibri" pitchFamily="34" charset="-122"/>
                <a:cs typeface="Calibri" pitchFamily="34" charset="-120"/>
              </a:rPr>
              <a:t>Tim Hospitalitas  ·  Pelayanan Penyambutan Umat</a:t>
            </a:r>
            <a:endParaRPr lang="en-US" sz="1000" dirty="0"/>
          </a:p>
        </p:txBody>
      </p:sp>
      <p:sp>
        <p:nvSpPr>
          <p:cNvPr id="29" name="Text 22"/>
          <p:cNvSpPr txBox="1"/>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6B5A5F"/>
                </a:solidFill>
                <a:latin typeface="Calibri" pitchFamily="34" charset="0"/>
                <a:ea typeface="Calibri" pitchFamily="34" charset="-122"/>
                <a:cs typeface="Calibri" pitchFamily="34" charset="-120"/>
              </a:rPr>
              <a:t>15</a:t>
            </a:r>
            <a:endParaRPr lang="en-US" sz="1000" dirty="0"/>
          </a:p>
        </p:txBody>
      </p:sp>
    </p:spTree>
  </p:cSld>
  <p:clrMapOvr>
    <a:masterClrMapping/>
  </p:clrMapOvr>
  <p:transition spd="med">
    <p:push/>
  </p:transition>
</p:sld>
</file>

<file path=ppt/slides/slide13.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11091672" cy="777240"/>
          </a:xfrm>
          <a:prstGeom prst="rect">
            <a:avLst/>
          </a:prstGeom>
          <a:noFill/>
          <a:ln/>
        </p:spPr>
        <p:txBody>
          <a:bodyPr wrap="square" lIns="0" tIns="0" rIns="0" bIns="0" rtlCol="0" anchor="ctr"/>
          <a:lstStyle/>
          <a:p>
            <a:pPr marL="0" indent="0">
              <a:buNone/>
            </a:pPr>
            <a:r>
              <a:rPr lang="en-US" sz="3600" b="1" dirty="0">
                <a:solidFill>
                  <a:srgbClr val="4A1424"/>
                </a:solidFill>
                <a:latin typeface="Cambria" pitchFamily="34" charset="0"/>
                <a:ea typeface="Cambria" pitchFamily="34" charset="-122"/>
                <a:cs typeface="Cambria" pitchFamily="34" charset="-120"/>
              </a:rPr>
              <a:t>Kuis Cepat: Benar atau Salah?</a:t>
            </a:r>
            <a:endParaRPr lang="en-US" sz="3600" dirty="0"/>
          </a:p>
        </p:txBody>
      </p:sp>
      <p:sp>
        <p:nvSpPr>
          <p:cNvPr id="3" name="Shape 1"/>
          <p:cNvSpPr/>
          <p:nvPr/>
        </p:nvSpPr>
        <p:spPr>
          <a:xfrm>
            <a:off x="548640" y="1554480"/>
            <a:ext cx="5394960" cy="1828800"/>
          </a:xfrm>
          <a:prstGeom prst="roundRect">
            <a:avLst>
              <a:gd name="adj" fmla="val 6000"/>
            </a:avLst>
          </a:prstGeom>
          <a:solidFill>
            <a:srgbClr val="F7EEF0"/>
          </a:solidFill>
          <a:ln w="12700">
            <a:solidFill>
              <a:srgbClr val="F7EEF0"/>
            </a:solidFill>
            <a:prstDash val="solid"/>
          </a:ln>
        </p:spPr>
        <p:txBody>
          <a:bodyPr/>
          <a:lstStyle/>
          <a:p>
            <a:endParaRPr lang="en-ID"/>
          </a:p>
        </p:txBody>
      </p:sp>
      <p:sp>
        <p:nvSpPr>
          <p:cNvPr id="4" name="Shape 2"/>
          <p:cNvSpPr/>
          <p:nvPr/>
        </p:nvSpPr>
        <p:spPr>
          <a:xfrm>
            <a:off x="868680" y="2057400"/>
            <a:ext cx="822960" cy="822960"/>
          </a:xfrm>
          <a:prstGeom prst="ellipse">
            <a:avLst/>
          </a:prstGeom>
          <a:solidFill>
            <a:srgbClr val="4A1424"/>
          </a:solidFill>
          <a:ln w="12700">
            <a:solidFill>
              <a:srgbClr val="4A1424"/>
            </a:solidFill>
            <a:prstDash val="solid"/>
          </a:ln>
        </p:spPr>
        <p:txBody>
          <a:bodyPr/>
          <a:lstStyle/>
          <a:p>
            <a:endParaRPr lang="en-ID"/>
          </a:p>
        </p:txBody>
      </p:sp>
      <p:sp>
        <p:nvSpPr>
          <p:cNvPr id="5" name="Text 3"/>
          <p:cNvSpPr txBox="1"/>
          <p:nvPr/>
        </p:nvSpPr>
        <p:spPr>
          <a:xfrm>
            <a:off x="868680" y="2057400"/>
            <a:ext cx="822960" cy="822960"/>
          </a:xfrm>
          <a:prstGeom prst="rect">
            <a:avLst/>
          </a:prstGeom>
          <a:noFill/>
          <a:ln/>
        </p:spPr>
        <p:txBody>
          <a:bodyPr wrap="square" lIns="0" tIns="0" rIns="0" bIns="0" rtlCol="0" anchor="ctr"/>
          <a:lstStyle/>
          <a:p>
            <a:pPr marL="0" indent="0" algn="ctr">
              <a:buNone/>
            </a:pPr>
            <a:r>
              <a:rPr lang="en-US" sz="3000" b="1" dirty="0">
                <a:solidFill>
                  <a:srgbClr val="C8963E"/>
                </a:solidFill>
                <a:latin typeface="Cambria" pitchFamily="34" charset="0"/>
                <a:ea typeface="Cambria" pitchFamily="34" charset="-122"/>
                <a:cs typeface="Cambria" pitchFamily="34" charset="-120"/>
              </a:rPr>
              <a:t>1</a:t>
            </a:r>
            <a:endParaRPr lang="en-US" sz="3000" dirty="0"/>
          </a:p>
        </p:txBody>
      </p:sp>
      <p:sp>
        <p:nvSpPr>
          <p:cNvPr id="6" name="Text 4"/>
          <p:cNvSpPr txBox="1"/>
          <p:nvPr/>
        </p:nvSpPr>
        <p:spPr>
          <a:xfrm>
            <a:off x="1965960" y="1737360"/>
            <a:ext cx="3703320" cy="1463040"/>
          </a:xfrm>
          <a:prstGeom prst="rect">
            <a:avLst/>
          </a:prstGeom>
          <a:noFill/>
          <a:ln/>
        </p:spPr>
        <p:txBody>
          <a:bodyPr wrap="square" lIns="0" tIns="0" rIns="0" bIns="0" rtlCol="0" anchor="ctr"/>
          <a:lstStyle/>
          <a:p>
            <a:pPr marL="0" indent="0">
              <a:buNone/>
            </a:pPr>
            <a:r>
              <a:rPr lang="en-US" sz="1900" dirty="0">
                <a:solidFill>
                  <a:srgbClr val="2B1A1F"/>
                </a:solidFill>
                <a:latin typeface="Calibri" pitchFamily="34" charset="0"/>
                <a:ea typeface="Calibri" pitchFamily="34" charset="-122"/>
                <a:cs typeface="Calibri" pitchFamily="34" charset="-120"/>
              </a:rPr>
              <a:t>Tugas hospitalitas hanya mengatur tempat duduk umat.</a:t>
            </a:r>
            <a:endParaRPr lang="en-US" sz="1900" dirty="0"/>
          </a:p>
        </p:txBody>
      </p:sp>
      <p:sp>
        <p:nvSpPr>
          <p:cNvPr id="7" name="Shape 5"/>
          <p:cNvSpPr/>
          <p:nvPr/>
        </p:nvSpPr>
        <p:spPr>
          <a:xfrm>
            <a:off x="6245352" y="1554480"/>
            <a:ext cx="5394960" cy="1828800"/>
          </a:xfrm>
          <a:prstGeom prst="roundRect">
            <a:avLst>
              <a:gd name="adj" fmla="val 6000"/>
            </a:avLst>
          </a:prstGeom>
          <a:solidFill>
            <a:srgbClr val="F7EEF0"/>
          </a:solidFill>
          <a:ln w="12700">
            <a:solidFill>
              <a:srgbClr val="F7EEF0"/>
            </a:solidFill>
            <a:prstDash val="solid"/>
          </a:ln>
        </p:spPr>
        <p:txBody>
          <a:bodyPr/>
          <a:lstStyle/>
          <a:p>
            <a:endParaRPr lang="en-ID"/>
          </a:p>
        </p:txBody>
      </p:sp>
      <p:sp>
        <p:nvSpPr>
          <p:cNvPr id="8" name="Shape 6"/>
          <p:cNvSpPr/>
          <p:nvPr/>
        </p:nvSpPr>
        <p:spPr>
          <a:xfrm>
            <a:off x="6565392" y="2057400"/>
            <a:ext cx="822960" cy="822960"/>
          </a:xfrm>
          <a:prstGeom prst="ellipse">
            <a:avLst/>
          </a:prstGeom>
          <a:solidFill>
            <a:srgbClr val="4A1424"/>
          </a:solidFill>
          <a:ln w="12700">
            <a:solidFill>
              <a:srgbClr val="4A1424"/>
            </a:solidFill>
            <a:prstDash val="solid"/>
          </a:ln>
        </p:spPr>
        <p:txBody>
          <a:bodyPr/>
          <a:lstStyle/>
          <a:p>
            <a:endParaRPr lang="en-ID"/>
          </a:p>
        </p:txBody>
      </p:sp>
      <p:sp>
        <p:nvSpPr>
          <p:cNvPr id="9" name="Text 7"/>
          <p:cNvSpPr txBox="1"/>
          <p:nvPr/>
        </p:nvSpPr>
        <p:spPr>
          <a:xfrm>
            <a:off x="6565392" y="2057400"/>
            <a:ext cx="822960" cy="822960"/>
          </a:xfrm>
          <a:prstGeom prst="rect">
            <a:avLst/>
          </a:prstGeom>
          <a:noFill/>
          <a:ln/>
        </p:spPr>
        <p:txBody>
          <a:bodyPr wrap="square" lIns="0" tIns="0" rIns="0" bIns="0" rtlCol="0" anchor="ctr"/>
          <a:lstStyle/>
          <a:p>
            <a:pPr marL="0" indent="0" algn="ctr">
              <a:buNone/>
            </a:pPr>
            <a:r>
              <a:rPr lang="en-US" sz="3000" b="1" dirty="0">
                <a:solidFill>
                  <a:srgbClr val="C8963E"/>
                </a:solidFill>
                <a:latin typeface="Cambria" pitchFamily="34" charset="0"/>
                <a:ea typeface="Cambria" pitchFamily="34" charset="-122"/>
                <a:cs typeface="Cambria" pitchFamily="34" charset="-120"/>
              </a:rPr>
              <a:t>2</a:t>
            </a:r>
            <a:endParaRPr lang="en-US" sz="3000" dirty="0"/>
          </a:p>
        </p:txBody>
      </p:sp>
      <p:sp>
        <p:nvSpPr>
          <p:cNvPr id="10" name="Text 8"/>
          <p:cNvSpPr txBox="1"/>
          <p:nvPr/>
        </p:nvSpPr>
        <p:spPr>
          <a:xfrm>
            <a:off x="7662672" y="1737360"/>
            <a:ext cx="3703320" cy="1463040"/>
          </a:xfrm>
          <a:prstGeom prst="rect">
            <a:avLst/>
          </a:prstGeom>
          <a:noFill/>
          <a:ln/>
        </p:spPr>
        <p:txBody>
          <a:bodyPr wrap="square" lIns="0" tIns="0" rIns="0" bIns="0" rtlCol="0" anchor="ctr"/>
          <a:lstStyle/>
          <a:p>
            <a:pPr marL="0" indent="0">
              <a:buNone/>
            </a:pPr>
            <a:r>
              <a:rPr lang="en-US" sz="1900" dirty="0">
                <a:solidFill>
                  <a:srgbClr val="2B1A1F"/>
                </a:solidFill>
                <a:latin typeface="Calibri" pitchFamily="34" charset="0"/>
                <a:ea typeface="Calibri" pitchFamily="34" charset="-122"/>
                <a:cs typeface="Calibri" pitchFamily="34" charset="-120"/>
              </a:rPr>
              <a:t>Umat yang terlambat sebaiknya ditegur di depan umum agar jera.</a:t>
            </a:r>
            <a:endParaRPr lang="en-US" sz="1900" dirty="0"/>
          </a:p>
        </p:txBody>
      </p:sp>
      <p:sp>
        <p:nvSpPr>
          <p:cNvPr id="11" name="Shape 9"/>
          <p:cNvSpPr/>
          <p:nvPr/>
        </p:nvSpPr>
        <p:spPr>
          <a:xfrm>
            <a:off x="548640" y="3611880"/>
            <a:ext cx="5394960" cy="1828800"/>
          </a:xfrm>
          <a:prstGeom prst="roundRect">
            <a:avLst>
              <a:gd name="adj" fmla="val 6000"/>
            </a:avLst>
          </a:prstGeom>
          <a:solidFill>
            <a:srgbClr val="F7EEF0"/>
          </a:solidFill>
          <a:ln w="12700">
            <a:solidFill>
              <a:srgbClr val="F7EEF0"/>
            </a:solidFill>
            <a:prstDash val="solid"/>
          </a:ln>
        </p:spPr>
        <p:txBody>
          <a:bodyPr/>
          <a:lstStyle/>
          <a:p>
            <a:endParaRPr lang="en-ID"/>
          </a:p>
        </p:txBody>
      </p:sp>
      <p:sp>
        <p:nvSpPr>
          <p:cNvPr id="12" name="Shape 10"/>
          <p:cNvSpPr/>
          <p:nvPr/>
        </p:nvSpPr>
        <p:spPr>
          <a:xfrm>
            <a:off x="868680" y="4114800"/>
            <a:ext cx="822960" cy="822960"/>
          </a:xfrm>
          <a:prstGeom prst="ellipse">
            <a:avLst/>
          </a:prstGeom>
          <a:solidFill>
            <a:srgbClr val="4A1424"/>
          </a:solidFill>
          <a:ln w="12700">
            <a:solidFill>
              <a:srgbClr val="4A1424"/>
            </a:solidFill>
            <a:prstDash val="solid"/>
          </a:ln>
        </p:spPr>
        <p:txBody>
          <a:bodyPr/>
          <a:lstStyle/>
          <a:p>
            <a:endParaRPr lang="en-ID"/>
          </a:p>
        </p:txBody>
      </p:sp>
      <p:sp>
        <p:nvSpPr>
          <p:cNvPr id="13" name="Text 11"/>
          <p:cNvSpPr txBox="1"/>
          <p:nvPr/>
        </p:nvSpPr>
        <p:spPr>
          <a:xfrm>
            <a:off x="868680" y="4114800"/>
            <a:ext cx="822960" cy="822960"/>
          </a:xfrm>
          <a:prstGeom prst="rect">
            <a:avLst/>
          </a:prstGeom>
          <a:noFill/>
          <a:ln/>
        </p:spPr>
        <p:txBody>
          <a:bodyPr wrap="square" lIns="0" tIns="0" rIns="0" bIns="0" rtlCol="0" anchor="ctr"/>
          <a:lstStyle/>
          <a:p>
            <a:pPr marL="0" indent="0" algn="ctr">
              <a:buNone/>
            </a:pPr>
            <a:r>
              <a:rPr lang="en-US" sz="3000" b="1" dirty="0">
                <a:solidFill>
                  <a:srgbClr val="C8963E"/>
                </a:solidFill>
                <a:latin typeface="Cambria" pitchFamily="34" charset="0"/>
                <a:ea typeface="Cambria" pitchFamily="34" charset="-122"/>
                <a:cs typeface="Cambria" pitchFamily="34" charset="-120"/>
              </a:rPr>
              <a:t>3</a:t>
            </a:r>
            <a:endParaRPr lang="en-US" sz="3000" dirty="0"/>
          </a:p>
        </p:txBody>
      </p:sp>
      <p:sp>
        <p:nvSpPr>
          <p:cNvPr id="14" name="Text 12"/>
          <p:cNvSpPr txBox="1"/>
          <p:nvPr/>
        </p:nvSpPr>
        <p:spPr>
          <a:xfrm>
            <a:off x="1965960" y="3794760"/>
            <a:ext cx="3703320" cy="1463040"/>
          </a:xfrm>
          <a:prstGeom prst="rect">
            <a:avLst/>
          </a:prstGeom>
          <a:noFill/>
          <a:ln/>
        </p:spPr>
        <p:txBody>
          <a:bodyPr wrap="square" lIns="0" tIns="0" rIns="0" bIns="0" rtlCol="0" anchor="ctr"/>
          <a:lstStyle/>
          <a:p>
            <a:pPr marL="0" indent="0">
              <a:buNone/>
            </a:pPr>
            <a:r>
              <a:rPr lang="en-US" sz="1900" dirty="0">
                <a:solidFill>
                  <a:srgbClr val="2B1A1F"/>
                </a:solidFill>
                <a:latin typeface="Calibri" pitchFamily="34" charset="0"/>
                <a:ea typeface="Calibri" pitchFamily="34" charset="-122"/>
                <a:cs typeface="Calibri" pitchFamily="34" charset="-120"/>
              </a:rPr>
              <a:t>Tata tertib menjawab: apa yang wajib dan tidak boleh dilakukan petugas.</a:t>
            </a:r>
            <a:endParaRPr lang="en-US" sz="1900" dirty="0"/>
          </a:p>
        </p:txBody>
      </p:sp>
      <p:sp>
        <p:nvSpPr>
          <p:cNvPr id="15" name="Shape 13"/>
          <p:cNvSpPr/>
          <p:nvPr/>
        </p:nvSpPr>
        <p:spPr>
          <a:xfrm>
            <a:off x="6245352" y="3611880"/>
            <a:ext cx="5394960" cy="1828800"/>
          </a:xfrm>
          <a:prstGeom prst="roundRect">
            <a:avLst>
              <a:gd name="adj" fmla="val 6000"/>
            </a:avLst>
          </a:prstGeom>
          <a:solidFill>
            <a:srgbClr val="F7EEF0"/>
          </a:solidFill>
          <a:ln w="12700">
            <a:solidFill>
              <a:srgbClr val="F7EEF0"/>
            </a:solidFill>
            <a:prstDash val="solid"/>
          </a:ln>
        </p:spPr>
        <p:txBody>
          <a:bodyPr/>
          <a:lstStyle/>
          <a:p>
            <a:endParaRPr lang="en-ID"/>
          </a:p>
        </p:txBody>
      </p:sp>
      <p:sp>
        <p:nvSpPr>
          <p:cNvPr id="16" name="Shape 14"/>
          <p:cNvSpPr/>
          <p:nvPr/>
        </p:nvSpPr>
        <p:spPr>
          <a:xfrm>
            <a:off x="6565392" y="4114800"/>
            <a:ext cx="822960" cy="822960"/>
          </a:xfrm>
          <a:prstGeom prst="ellipse">
            <a:avLst/>
          </a:prstGeom>
          <a:solidFill>
            <a:srgbClr val="4A1424"/>
          </a:solidFill>
          <a:ln w="12700">
            <a:solidFill>
              <a:srgbClr val="4A1424"/>
            </a:solidFill>
            <a:prstDash val="solid"/>
          </a:ln>
        </p:spPr>
        <p:txBody>
          <a:bodyPr/>
          <a:lstStyle/>
          <a:p>
            <a:endParaRPr lang="en-ID"/>
          </a:p>
        </p:txBody>
      </p:sp>
      <p:sp>
        <p:nvSpPr>
          <p:cNvPr id="17" name="Text 15"/>
          <p:cNvSpPr txBox="1"/>
          <p:nvPr/>
        </p:nvSpPr>
        <p:spPr>
          <a:xfrm>
            <a:off x="6565392" y="4114800"/>
            <a:ext cx="822960" cy="822960"/>
          </a:xfrm>
          <a:prstGeom prst="rect">
            <a:avLst/>
          </a:prstGeom>
          <a:noFill/>
          <a:ln/>
        </p:spPr>
        <p:txBody>
          <a:bodyPr wrap="square" lIns="0" tIns="0" rIns="0" bIns="0" rtlCol="0" anchor="ctr"/>
          <a:lstStyle/>
          <a:p>
            <a:pPr marL="0" indent="0" algn="ctr">
              <a:buNone/>
            </a:pPr>
            <a:r>
              <a:rPr lang="en-US" sz="3000" b="1" dirty="0">
                <a:solidFill>
                  <a:srgbClr val="C8963E"/>
                </a:solidFill>
                <a:latin typeface="Cambria" pitchFamily="34" charset="0"/>
                <a:ea typeface="Cambria" pitchFamily="34" charset="-122"/>
                <a:cs typeface="Cambria" pitchFamily="34" charset="-120"/>
              </a:rPr>
              <a:t>4</a:t>
            </a:r>
            <a:endParaRPr lang="en-US" sz="3000" dirty="0"/>
          </a:p>
        </p:txBody>
      </p:sp>
      <p:sp>
        <p:nvSpPr>
          <p:cNvPr id="18" name="Text 16"/>
          <p:cNvSpPr txBox="1"/>
          <p:nvPr/>
        </p:nvSpPr>
        <p:spPr>
          <a:xfrm>
            <a:off x="7662672" y="3794760"/>
            <a:ext cx="3703320" cy="1463040"/>
          </a:xfrm>
          <a:prstGeom prst="rect">
            <a:avLst/>
          </a:prstGeom>
          <a:noFill/>
          <a:ln/>
        </p:spPr>
        <p:txBody>
          <a:bodyPr wrap="square" lIns="0" tIns="0" rIns="0" bIns="0" rtlCol="0" anchor="ctr"/>
          <a:lstStyle/>
          <a:p>
            <a:pPr marL="0" indent="0">
              <a:buNone/>
            </a:pPr>
            <a:r>
              <a:rPr lang="en-US" sz="1900" dirty="0">
                <a:solidFill>
                  <a:srgbClr val="2B1A1F"/>
                </a:solidFill>
                <a:latin typeface="Calibri" pitchFamily="34" charset="0"/>
                <a:ea typeface="Calibri" pitchFamily="34" charset="-122"/>
                <a:cs typeface="Calibri" pitchFamily="34" charset="-120"/>
              </a:rPr>
              <a:t>Tata laksana mengatur siapa mengerjakan apa, kapan, dan di mana.</a:t>
            </a:r>
            <a:endParaRPr lang="en-US" sz="1900" dirty="0"/>
          </a:p>
        </p:txBody>
      </p:sp>
      <p:sp>
        <p:nvSpPr>
          <p:cNvPr id="19" name="Text 17"/>
          <p:cNvSpPr txBox="1"/>
          <p:nvPr/>
        </p:nvSpPr>
        <p:spPr>
          <a:xfrm>
            <a:off x="548640" y="5715000"/>
            <a:ext cx="11091672" cy="411480"/>
          </a:xfrm>
          <a:prstGeom prst="rect">
            <a:avLst/>
          </a:prstGeom>
          <a:noFill/>
          <a:ln/>
        </p:spPr>
        <p:txBody>
          <a:bodyPr wrap="square" lIns="0" tIns="0" rIns="0" bIns="0" rtlCol="0" anchor="ctr"/>
          <a:lstStyle/>
          <a:p>
            <a:pPr marL="0" indent="0">
              <a:buNone/>
            </a:pPr>
            <a:r>
              <a:rPr lang="en-US" sz="1600" i="1" dirty="0">
                <a:solidFill>
                  <a:srgbClr val="6B5A5F"/>
                </a:solidFill>
                <a:latin typeface="Calibri" pitchFamily="34" charset="0"/>
                <a:ea typeface="Calibri" pitchFamily="34" charset="-122"/>
                <a:cs typeface="Calibri" pitchFamily="34" charset="-120"/>
              </a:rPr>
              <a:t>Angkat tangan: Benar atau Salah? Jawaban dibahas di slide berikutnya.</a:t>
            </a:r>
            <a:endParaRPr lang="en-US" sz="1600" dirty="0"/>
          </a:p>
        </p:txBody>
      </p:sp>
      <p:sp>
        <p:nvSpPr>
          <p:cNvPr id="20" name="Text 18"/>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5A5F"/>
                </a:solidFill>
                <a:latin typeface="Calibri" pitchFamily="34" charset="0"/>
                <a:ea typeface="Calibri" pitchFamily="34" charset="-122"/>
                <a:cs typeface="Calibri" pitchFamily="34" charset="-120"/>
              </a:rPr>
              <a:t>Tim Hospitalitas  ·  Pelayanan Penyambutan Umat</a:t>
            </a:r>
            <a:endParaRPr lang="en-US" sz="1000" dirty="0"/>
          </a:p>
        </p:txBody>
      </p:sp>
      <p:sp>
        <p:nvSpPr>
          <p:cNvPr id="21" name="Text 19"/>
          <p:cNvSpPr txBox="1"/>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6B5A5F"/>
                </a:solidFill>
                <a:latin typeface="Calibri" pitchFamily="34" charset="0"/>
                <a:ea typeface="Calibri" pitchFamily="34" charset="-122"/>
                <a:cs typeface="Calibri" pitchFamily="34" charset="-120"/>
              </a:rPr>
              <a:t>16</a:t>
            </a:r>
            <a:endParaRPr lang="en-US" sz="1000" dirty="0"/>
          </a:p>
        </p:txBody>
      </p:sp>
    </p:spTree>
  </p:cSld>
  <p:clrMapOvr>
    <a:masterClrMapping/>
  </p:clrMapOvr>
  <p:transition spd="med">
    <p:push/>
  </p:transition>
</p:sld>
</file>

<file path=ppt/slides/slide14.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11091672" cy="777240"/>
          </a:xfrm>
          <a:prstGeom prst="rect">
            <a:avLst/>
          </a:prstGeom>
          <a:noFill/>
          <a:ln/>
        </p:spPr>
        <p:txBody>
          <a:bodyPr wrap="square" lIns="0" tIns="0" rIns="0" bIns="0" rtlCol="0" anchor="ctr"/>
          <a:lstStyle/>
          <a:p>
            <a:pPr marL="0" indent="0">
              <a:buNone/>
            </a:pPr>
            <a:r>
              <a:rPr lang="en-US" sz="3600" b="1" dirty="0">
                <a:solidFill>
                  <a:srgbClr val="4A1424"/>
                </a:solidFill>
                <a:latin typeface="Cambria" pitchFamily="34" charset="0"/>
                <a:ea typeface="Cambria" pitchFamily="34" charset="-122"/>
                <a:cs typeface="Cambria" pitchFamily="34" charset="-120"/>
              </a:rPr>
              <a:t>Jawaban dan Alasannya</a:t>
            </a:r>
            <a:endParaRPr lang="en-US" sz="3600" dirty="0"/>
          </a:p>
        </p:txBody>
      </p:sp>
      <p:sp>
        <p:nvSpPr>
          <p:cNvPr id="3" name="Shape 1"/>
          <p:cNvSpPr/>
          <p:nvPr/>
        </p:nvSpPr>
        <p:spPr>
          <a:xfrm>
            <a:off x="548640" y="1463040"/>
            <a:ext cx="5394960" cy="2148840"/>
          </a:xfrm>
          <a:prstGeom prst="roundRect">
            <a:avLst>
              <a:gd name="adj" fmla="val 5106"/>
            </a:avLst>
          </a:prstGeom>
          <a:solidFill>
            <a:srgbClr val="F7EEF0"/>
          </a:solidFill>
          <a:ln w="12700">
            <a:solidFill>
              <a:srgbClr val="F7EEF0"/>
            </a:solidFill>
            <a:prstDash val="solid"/>
          </a:ln>
        </p:spPr>
        <p:txBody>
          <a:bodyPr/>
          <a:lstStyle/>
          <a:p>
            <a:endParaRPr lang="en-ID"/>
          </a:p>
        </p:txBody>
      </p:sp>
      <p:sp>
        <p:nvSpPr>
          <p:cNvPr id="4" name="Shape 2"/>
          <p:cNvSpPr/>
          <p:nvPr/>
        </p:nvSpPr>
        <p:spPr>
          <a:xfrm>
            <a:off x="822960" y="1737360"/>
            <a:ext cx="731520" cy="731520"/>
          </a:xfrm>
          <a:prstGeom prst="ellipse">
            <a:avLst/>
          </a:prstGeom>
          <a:solidFill>
            <a:srgbClr val="B3261E"/>
          </a:solidFill>
          <a:ln w="12700">
            <a:solidFill>
              <a:srgbClr val="B3261E"/>
            </a:solidFill>
            <a:prstDash val="solid"/>
          </a:ln>
        </p:spPr>
        <p:txBody>
          <a:bodyPr/>
          <a:lstStyle/>
          <a:p>
            <a:endParaRPr lang="en-ID"/>
          </a:p>
        </p:txBody>
      </p:sp>
      <p:pic>
        <p:nvPicPr>
          <p:cNvPr id="5" name="Image 0" descr="preencoded.png"/>
          <p:cNvPicPr>
            <a:picLocks noChangeAspect="1"/>
          </p:cNvPicPr>
          <p:nvPr/>
        </p:nvPicPr>
        <p:blipFill>
          <a:blip r:embed="rId3"/>
          <a:stretch>
            <a:fillRect/>
          </a:stretch>
        </p:blipFill>
        <p:spPr>
          <a:xfrm>
            <a:off x="1024128" y="1938528"/>
            <a:ext cx="329184" cy="329184"/>
          </a:xfrm>
          <a:prstGeom prst="rect">
            <a:avLst/>
          </a:prstGeom>
        </p:spPr>
      </p:pic>
      <p:sp>
        <p:nvSpPr>
          <p:cNvPr id="6" name="Text 3"/>
          <p:cNvSpPr txBox="1"/>
          <p:nvPr/>
        </p:nvSpPr>
        <p:spPr>
          <a:xfrm>
            <a:off x="1737360" y="1737360"/>
            <a:ext cx="1828800" cy="731520"/>
          </a:xfrm>
          <a:prstGeom prst="rect">
            <a:avLst/>
          </a:prstGeom>
          <a:noFill/>
          <a:ln/>
        </p:spPr>
        <p:txBody>
          <a:bodyPr wrap="square" lIns="0" tIns="0" rIns="0" bIns="0" rtlCol="0" anchor="ctr"/>
          <a:lstStyle/>
          <a:p>
            <a:pPr marL="0" indent="0">
              <a:buNone/>
            </a:pPr>
            <a:r>
              <a:rPr lang="en-US" sz="2400" b="1" dirty="0">
                <a:solidFill>
                  <a:srgbClr val="B3261E"/>
                </a:solidFill>
                <a:latin typeface="Cambria" pitchFamily="34" charset="0"/>
                <a:ea typeface="Cambria" pitchFamily="34" charset="-122"/>
                <a:cs typeface="Cambria" pitchFamily="34" charset="-120"/>
              </a:rPr>
              <a:t>SALAH</a:t>
            </a:r>
            <a:endParaRPr lang="en-US" sz="2400" dirty="0"/>
          </a:p>
        </p:txBody>
      </p:sp>
      <p:sp>
        <p:nvSpPr>
          <p:cNvPr id="7" name="Text 4"/>
          <p:cNvSpPr txBox="1"/>
          <p:nvPr/>
        </p:nvSpPr>
        <p:spPr>
          <a:xfrm>
            <a:off x="822960" y="2560320"/>
            <a:ext cx="4846320" cy="411480"/>
          </a:xfrm>
          <a:prstGeom prst="rect">
            <a:avLst/>
          </a:prstGeom>
          <a:noFill/>
          <a:ln/>
        </p:spPr>
        <p:txBody>
          <a:bodyPr wrap="square" lIns="0" tIns="0" rIns="0" bIns="0" rtlCol="0" anchor="t"/>
          <a:lstStyle/>
          <a:p>
            <a:pPr marL="0" indent="0">
              <a:buNone/>
            </a:pPr>
            <a:r>
              <a:rPr lang="en-US" sz="1500" b="1" dirty="0">
                <a:solidFill>
                  <a:srgbClr val="2B1A1F"/>
                </a:solidFill>
                <a:latin typeface="Calibri" pitchFamily="34" charset="0"/>
                <a:ea typeface="Calibri" pitchFamily="34" charset="-122"/>
                <a:cs typeface="Calibri" pitchFamily="34" charset="-120"/>
              </a:rPr>
              <a:t>Tugas hospitalitas hanya mengatur tempat duduk.</a:t>
            </a:r>
            <a:endParaRPr lang="en-US" sz="1500" dirty="0"/>
          </a:p>
        </p:txBody>
      </p:sp>
      <p:sp>
        <p:nvSpPr>
          <p:cNvPr id="8" name="Text 5"/>
          <p:cNvSpPr txBox="1"/>
          <p:nvPr/>
        </p:nvSpPr>
        <p:spPr>
          <a:xfrm>
            <a:off x="822960" y="2971800"/>
            <a:ext cx="4846320" cy="548640"/>
          </a:xfrm>
          <a:prstGeom prst="rect">
            <a:avLst/>
          </a:prstGeom>
          <a:noFill/>
          <a:ln/>
        </p:spPr>
        <p:txBody>
          <a:bodyPr wrap="square" lIns="0" tIns="0" rIns="0" bIns="0" rtlCol="0" anchor="t"/>
          <a:lstStyle/>
          <a:p>
            <a:pPr marL="0" indent="0">
              <a:buNone/>
            </a:pPr>
            <a:r>
              <a:rPr lang="en-US" sz="1400" dirty="0">
                <a:solidFill>
                  <a:srgbClr val="6B5A5F"/>
                </a:solidFill>
                <a:latin typeface="Calibri" pitchFamily="34" charset="0"/>
                <a:ea typeface="Calibri" pitchFamily="34" charset="-122"/>
                <a:cs typeface="Calibri" pitchFamily="34" charset="-120"/>
              </a:rPr>
              <a:t>Juga menyambut, menolong umat yang membutuhkan, dan menjaga suasana doa.</a:t>
            </a:r>
            <a:endParaRPr lang="en-US" sz="1400" dirty="0"/>
          </a:p>
        </p:txBody>
      </p:sp>
      <p:sp>
        <p:nvSpPr>
          <p:cNvPr id="9" name="Shape 6"/>
          <p:cNvSpPr/>
          <p:nvPr/>
        </p:nvSpPr>
        <p:spPr>
          <a:xfrm>
            <a:off x="6245352" y="1463040"/>
            <a:ext cx="5394960" cy="2148840"/>
          </a:xfrm>
          <a:prstGeom prst="roundRect">
            <a:avLst>
              <a:gd name="adj" fmla="val 5106"/>
            </a:avLst>
          </a:prstGeom>
          <a:solidFill>
            <a:srgbClr val="F7EEF0"/>
          </a:solidFill>
          <a:ln w="12700">
            <a:solidFill>
              <a:srgbClr val="F7EEF0"/>
            </a:solidFill>
            <a:prstDash val="solid"/>
          </a:ln>
        </p:spPr>
        <p:txBody>
          <a:bodyPr/>
          <a:lstStyle/>
          <a:p>
            <a:endParaRPr lang="en-ID"/>
          </a:p>
        </p:txBody>
      </p:sp>
      <p:sp>
        <p:nvSpPr>
          <p:cNvPr id="10" name="Shape 7"/>
          <p:cNvSpPr/>
          <p:nvPr/>
        </p:nvSpPr>
        <p:spPr>
          <a:xfrm>
            <a:off x="6519672" y="1737360"/>
            <a:ext cx="731520" cy="731520"/>
          </a:xfrm>
          <a:prstGeom prst="ellipse">
            <a:avLst/>
          </a:prstGeom>
          <a:solidFill>
            <a:srgbClr val="B3261E"/>
          </a:solidFill>
          <a:ln w="12700">
            <a:solidFill>
              <a:srgbClr val="B3261E"/>
            </a:solidFill>
            <a:prstDash val="solid"/>
          </a:ln>
        </p:spPr>
        <p:txBody>
          <a:bodyPr/>
          <a:lstStyle/>
          <a:p>
            <a:endParaRPr lang="en-ID"/>
          </a:p>
        </p:txBody>
      </p:sp>
      <p:pic>
        <p:nvPicPr>
          <p:cNvPr id="11" name="Image 1" descr="preencoded.png"/>
          <p:cNvPicPr>
            <a:picLocks noChangeAspect="1"/>
          </p:cNvPicPr>
          <p:nvPr/>
        </p:nvPicPr>
        <p:blipFill>
          <a:blip r:embed="rId3"/>
          <a:stretch>
            <a:fillRect/>
          </a:stretch>
        </p:blipFill>
        <p:spPr>
          <a:xfrm>
            <a:off x="6720840" y="1938528"/>
            <a:ext cx="329184" cy="329184"/>
          </a:xfrm>
          <a:prstGeom prst="rect">
            <a:avLst/>
          </a:prstGeom>
        </p:spPr>
      </p:pic>
      <p:sp>
        <p:nvSpPr>
          <p:cNvPr id="12" name="Text 8"/>
          <p:cNvSpPr txBox="1"/>
          <p:nvPr/>
        </p:nvSpPr>
        <p:spPr>
          <a:xfrm>
            <a:off x="7434072" y="1737360"/>
            <a:ext cx="1828800" cy="731520"/>
          </a:xfrm>
          <a:prstGeom prst="rect">
            <a:avLst/>
          </a:prstGeom>
          <a:noFill/>
          <a:ln/>
        </p:spPr>
        <p:txBody>
          <a:bodyPr wrap="square" lIns="0" tIns="0" rIns="0" bIns="0" rtlCol="0" anchor="ctr"/>
          <a:lstStyle/>
          <a:p>
            <a:pPr marL="0" indent="0">
              <a:buNone/>
            </a:pPr>
            <a:r>
              <a:rPr lang="en-US" sz="2400" b="1" dirty="0">
                <a:solidFill>
                  <a:srgbClr val="B3261E"/>
                </a:solidFill>
                <a:latin typeface="Cambria" pitchFamily="34" charset="0"/>
                <a:ea typeface="Cambria" pitchFamily="34" charset="-122"/>
                <a:cs typeface="Cambria" pitchFamily="34" charset="-120"/>
              </a:rPr>
              <a:t>SALAH</a:t>
            </a:r>
            <a:endParaRPr lang="en-US" sz="2400" dirty="0"/>
          </a:p>
        </p:txBody>
      </p:sp>
      <p:sp>
        <p:nvSpPr>
          <p:cNvPr id="13" name="Text 9"/>
          <p:cNvSpPr txBox="1"/>
          <p:nvPr/>
        </p:nvSpPr>
        <p:spPr>
          <a:xfrm>
            <a:off x="6519672" y="2560320"/>
            <a:ext cx="4846320" cy="411480"/>
          </a:xfrm>
          <a:prstGeom prst="rect">
            <a:avLst/>
          </a:prstGeom>
          <a:noFill/>
          <a:ln/>
        </p:spPr>
        <p:txBody>
          <a:bodyPr wrap="square" lIns="0" tIns="0" rIns="0" bIns="0" rtlCol="0" anchor="t"/>
          <a:lstStyle/>
          <a:p>
            <a:pPr marL="0" indent="0">
              <a:buNone/>
            </a:pPr>
            <a:r>
              <a:rPr lang="en-US" sz="1500" b="1" dirty="0">
                <a:solidFill>
                  <a:srgbClr val="2B1A1F"/>
                </a:solidFill>
                <a:latin typeface="Calibri" pitchFamily="34" charset="0"/>
                <a:ea typeface="Calibri" pitchFamily="34" charset="-122"/>
                <a:cs typeface="Calibri" pitchFamily="34" charset="-120"/>
              </a:rPr>
              <a:t>Umat terlambat sebaiknya ditegur di depan umum.</a:t>
            </a:r>
            <a:endParaRPr lang="en-US" sz="1500" dirty="0"/>
          </a:p>
        </p:txBody>
      </p:sp>
      <p:sp>
        <p:nvSpPr>
          <p:cNvPr id="14" name="Text 10"/>
          <p:cNvSpPr txBox="1"/>
          <p:nvPr/>
        </p:nvSpPr>
        <p:spPr>
          <a:xfrm>
            <a:off x="6519672" y="2971800"/>
            <a:ext cx="4846320" cy="548640"/>
          </a:xfrm>
          <a:prstGeom prst="rect">
            <a:avLst/>
          </a:prstGeom>
          <a:noFill/>
          <a:ln/>
        </p:spPr>
        <p:txBody>
          <a:bodyPr wrap="square" lIns="0" tIns="0" rIns="0" bIns="0" rtlCol="0" anchor="t"/>
          <a:lstStyle/>
          <a:p>
            <a:pPr marL="0" indent="0">
              <a:buNone/>
            </a:pPr>
            <a:r>
              <a:rPr lang="en-US" sz="1400" dirty="0">
                <a:solidFill>
                  <a:srgbClr val="6B5A5F"/>
                </a:solidFill>
                <a:latin typeface="Calibri" pitchFamily="34" charset="0"/>
                <a:ea typeface="Calibri" pitchFamily="34" charset="-122"/>
                <a:cs typeface="Calibri" pitchFamily="34" charset="-120"/>
              </a:rPr>
              <a:t>Sambut ramah dan arahkan dengan tenang; teguran keras bertentangan dengan semangat hospitalitas.</a:t>
            </a:r>
            <a:endParaRPr lang="en-US" sz="1400" dirty="0"/>
          </a:p>
        </p:txBody>
      </p:sp>
      <p:sp>
        <p:nvSpPr>
          <p:cNvPr id="15" name="Shape 11"/>
          <p:cNvSpPr/>
          <p:nvPr/>
        </p:nvSpPr>
        <p:spPr>
          <a:xfrm>
            <a:off x="548640" y="3794760"/>
            <a:ext cx="5394960" cy="2148840"/>
          </a:xfrm>
          <a:prstGeom prst="roundRect">
            <a:avLst>
              <a:gd name="adj" fmla="val 5106"/>
            </a:avLst>
          </a:prstGeom>
          <a:solidFill>
            <a:srgbClr val="F7EEF0"/>
          </a:solidFill>
          <a:ln w="12700">
            <a:solidFill>
              <a:srgbClr val="F7EEF0"/>
            </a:solidFill>
            <a:prstDash val="solid"/>
          </a:ln>
        </p:spPr>
        <p:txBody>
          <a:bodyPr/>
          <a:lstStyle/>
          <a:p>
            <a:endParaRPr lang="en-ID"/>
          </a:p>
        </p:txBody>
      </p:sp>
      <p:sp>
        <p:nvSpPr>
          <p:cNvPr id="16" name="Shape 12"/>
          <p:cNvSpPr/>
          <p:nvPr/>
        </p:nvSpPr>
        <p:spPr>
          <a:xfrm>
            <a:off x="822960" y="4069080"/>
            <a:ext cx="731520" cy="731520"/>
          </a:xfrm>
          <a:prstGeom prst="ellipse">
            <a:avLst/>
          </a:prstGeom>
          <a:solidFill>
            <a:srgbClr val="2E7D4F"/>
          </a:solidFill>
          <a:ln w="12700">
            <a:solidFill>
              <a:srgbClr val="2E7D4F"/>
            </a:solidFill>
            <a:prstDash val="solid"/>
          </a:ln>
        </p:spPr>
        <p:txBody>
          <a:bodyPr/>
          <a:lstStyle/>
          <a:p>
            <a:endParaRPr lang="en-ID"/>
          </a:p>
        </p:txBody>
      </p:sp>
      <p:pic>
        <p:nvPicPr>
          <p:cNvPr id="17" name="Image 2" descr="preencoded.png"/>
          <p:cNvPicPr>
            <a:picLocks noChangeAspect="1"/>
          </p:cNvPicPr>
          <p:nvPr/>
        </p:nvPicPr>
        <p:blipFill>
          <a:blip r:embed="rId4"/>
          <a:stretch>
            <a:fillRect/>
          </a:stretch>
        </p:blipFill>
        <p:spPr>
          <a:xfrm>
            <a:off x="1024128" y="4270248"/>
            <a:ext cx="329184" cy="329184"/>
          </a:xfrm>
          <a:prstGeom prst="rect">
            <a:avLst/>
          </a:prstGeom>
        </p:spPr>
      </p:pic>
      <p:sp>
        <p:nvSpPr>
          <p:cNvPr id="18" name="Text 13"/>
          <p:cNvSpPr txBox="1"/>
          <p:nvPr/>
        </p:nvSpPr>
        <p:spPr>
          <a:xfrm>
            <a:off x="1737360" y="4069080"/>
            <a:ext cx="1828800" cy="731520"/>
          </a:xfrm>
          <a:prstGeom prst="rect">
            <a:avLst/>
          </a:prstGeom>
          <a:noFill/>
          <a:ln/>
        </p:spPr>
        <p:txBody>
          <a:bodyPr wrap="square" lIns="0" tIns="0" rIns="0" bIns="0" rtlCol="0" anchor="ctr"/>
          <a:lstStyle/>
          <a:p>
            <a:pPr marL="0" indent="0">
              <a:buNone/>
            </a:pPr>
            <a:r>
              <a:rPr lang="en-US" sz="2400" b="1" dirty="0">
                <a:solidFill>
                  <a:srgbClr val="2E7D4F"/>
                </a:solidFill>
                <a:latin typeface="Cambria" pitchFamily="34" charset="0"/>
                <a:ea typeface="Cambria" pitchFamily="34" charset="-122"/>
                <a:cs typeface="Cambria" pitchFamily="34" charset="-120"/>
              </a:rPr>
              <a:t>BENAR</a:t>
            </a:r>
            <a:endParaRPr lang="en-US" sz="2400" dirty="0"/>
          </a:p>
        </p:txBody>
      </p:sp>
      <p:sp>
        <p:nvSpPr>
          <p:cNvPr id="19" name="Text 14"/>
          <p:cNvSpPr txBox="1"/>
          <p:nvPr/>
        </p:nvSpPr>
        <p:spPr>
          <a:xfrm>
            <a:off x="822960" y="4892040"/>
            <a:ext cx="4846320" cy="411480"/>
          </a:xfrm>
          <a:prstGeom prst="rect">
            <a:avLst/>
          </a:prstGeom>
          <a:noFill/>
          <a:ln/>
        </p:spPr>
        <p:txBody>
          <a:bodyPr wrap="square" lIns="0" tIns="0" rIns="0" bIns="0" rtlCol="0" anchor="t"/>
          <a:lstStyle/>
          <a:p>
            <a:pPr marL="0" indent="0">
              <a:buNone/>
            </a:pPr>
            <a:r>
              <a:rPr lang="en-US" sz="1500" b="1" dirty="0">
                <a:solidFill>
                  <a:srgbClr val="2B1A1F"/>
                </a:solidFill>
                <a:latin typeface="Calibri" pitchFamily="34" charset="0"/>
                <a:ea typeface="Calibri" pitchFamily="34" charset="-122"/>
                <a:cs typeface="Calibri" pitchFamily="34" charset="-120"/>
              </a:rPr>
              <a:t>Tata tertib menjawab apa yang wajib dan tidak boleh.</a:t>
            </a:r>
            <a:endParaRPr lang="en-US" sz="1500" dirty="0"/>
          </a:p>
        </p:txBody>
      </p:sp>
      <p:sp>
        <p:nvSpPr>
          <p:cNvPr id="20" name="Text 15"/>
          <p:cNvSpPr txBox="1"/>
          <p:nvPr/>
        </p:nvSpPr>
        <p:spPr>
          <a:xfrm>
            <a:off x="822960" y="5303520"/>
            <a:ext cx="4846320" cy="548640"/>
          </a:xfrm>
          <a:prstGeom prst="rect">
            <a:avLst/>
          </a:prstGeom>
          <a:noFill/>
          <a:ln/>
        </p:spPr>
        <p:txBody>
          <a:bodyPr wrap="square" lIns="0" tIns="0" rIns="0" bIns="0" rtlCol="0" anchor="t"/>
          <a:lstStyle/>
          <a:p>
            <a:pPr marL="0" indent="0">
              <a:buNone/>
            </a:pPr>
            <a:r>
              <a:rPr lang="en-US" sz="1400" dirty="0">
                <a:solidFill>
                  <a:srgbClr val="6B5A5F"/>
                </a:solidFill>
                <a:latin typeface="Calibri" pitchFamily="34" charset="0"/>
                <a:ea typeface="Calibri" pitchFamily="34" charset="-122"/>
                <a:cs typeface="Calibri" pitchFamily="34" charset="-120"/>
              </a:rPr>
              <a:t>Tata tertib adalah aturan dan norma sikap yang wajib ditaati petugas.</a:t>
            </a:r>
            <a:endParaRPr lang="en-US" sz="1400" dirty="0"/>
          </a:p>
        </p:txBody>
      </p:sp>
      <p:sp>
        <p:nvSpPr>
          <p:cNvPr id="21" name="Shape 16"/>
          <p:cNvSpPr/>
          <p:nvPr/>
        </p:nvSpPr>
        <p:spPr>
          <a:xfrm>
            <a:off x="6245352" y="3794760"/>
            <a:ext cx="5394960" cy="2148840"/>
          </a:xfrm>
          <a:prstGeom prst="roundRect">
            <a:avLst>
              <a:gd name="adj" fmla="val 5106"/>
            </a:avLst>
          </a:prstGeom>
          <a:solidFill>
            <a:srgbClr val="F7EEF0"/>
          </a:solidFill>
          <a:ln w="12700">
            <a:solidFill>
              <a:srgbClr val="F7EEF0"/>
            </a:solidFill>
            <a:prstDash val="solid"/>
          </a:ln>
        </p:spPr>
        <p:txBody>
          <a:bodyPr/>
          <a:lstStyle/>
          <a:p>
            <a:endParaRPr lang="en-ID"/>
          </a:p>
        </p:txBody>
      </p:sp>
      <p:sp>
        <p:nvSpPr>
          <p:cNvPr id="22" name="Shape 17"/>
          <p:cNvSpPr/>
          <p:nvPr/>
        </p:nvSpPr>
        <p:spPr>
          <a:xfrm>
            <a:off x="6519672" y="4069080"/>
            <a:ext cx="731520" cy="731520"/>
          </a:xfrm>
          <a:prstGeom prst="ellipse">
            <a:avLst/>
          </a:prstGeom>
          <a:solidFill>
            <a:srgbClr val="2E7D4F"/>
          </a:solidFill>
          <a:ln w="12700">
            <a:solidFill>
              <a:srgbClr val="2E7D4F"/>
            </a:solidFill>
            <a:prstDash val="solid"/>
          </a:ln>
        </p:spPr>
        <p:txBody>
          <a:bodyPr/>
          <a:lstStyle/>
          <a:p>
            <a:endParaRPr lang="en-ID"/>
          </a:p>
        </p:txBody>
      </p:sp>
      <p:pic>
        <p:nvPicPr>
          <p:cNvPr id="23" name="Image 3" descr="preencoded.png"/>
          <p:cNvPicPr>
            <a:picLocks noChangeAspect="1"/>
          </p:cNvPicPr>
          <p:nvPr/>
        </p:nvPicPr>
        <p:blipFill>
          <a:blip r:embed="rId4"/>
          <a:stretch>
            <a:fillRect/>
          </a:stretch>
        </p:blipFill>
        <p:spPr>
          <a:xfrm>
            <a:off x="6720840" y="4270248"/>
            <a:ext cx="329184" cy="329184"/>
          </a:xfrm>
          <a:prstGeom prst="rect">
            <a:avLst/>
          </a:prstGeom>
        </p:spPr>
      </p:pic>
      <p:sp>
        <p:nvSpPr>
          <p:cNvPr id="24" name="Text 18"/>
          <p:cNvSpPr txBox="1"/>
          <p:nvPr/>
        </p:nvSpPr>
        <p:spPr>
          <a:xfrm>
            <a:off x="7434072" y="4069080"/>
            <a:ext cx="1828800" cy="731520"/>
          </a:xfrm>
          <a:prstGeom prst="rect">
            <a:avLst/>
          </a:prstGeom>
          <a:noFill/>
          <a:ln/>
        </p:spPr>
        <p:txBody>
          <a:bodyPr wrap="square" lIns="0" tIns="0" rIns="0" bIns="0" rtlCol="0" anchor="ctr"/>
          <a:lstStyle/>
          <a:p>
            <a:pPr marL="0" indent="0">
              <a:buNone/>
            </a:pPr>
            <a:r>
              <a:rPr lang="en-US" sz="2400" b="1" dirty="0">
                <a:solidFill>
                  <a:srgbClr val="2E7D4F"/>
                </a:solidFill>
                <a:latin typeface="Cambria" pitchFamily="34" charset="0"/>
                <a:ea typeface="Cambria" pitchFamily="34" charset="-122"/>
                <a:cs typeface="Cambria" pitchFamily="34" charset="-120"/>
              </a:rPr>
              <a:t>BENAR</a:t>
            </a:r>
            <a:endParaRPr lang="en-US" sz="2400" dirty="0"/>
          </a:p>
        </p:txBody>
      </p:sp>
      <p:sp>
        <p:nvSpPr>
          <p:cNvPr id="25" name="Text 19"/>
          <p:cNvSpPr txBox="1"/>
          <p:nvPr/>
        </p:nvSpPr>
        <p:spPr>
          <a:xfrm>
            <a:off x="6519672" y="4892040"/>
            <a:ext cx="4846320" cy="411480"/>
          </a:xfrm>
          <a:prstGeom prst="rect">
            <a:avLst/>
          </a:prstGeom>
          <a:noFill/>
          <a:ln/>
        </p:spPr>
        <p:txBody>
          <a:bodyPr wrap="square" lIns="0" tIns="0" rIns="0" bIns="0" rtlCol="0" anchor="t"/>
          <a:lstStyle/>
          <a:p>
            <a:pPr marL="0" indent="0">
              <a:buNone/>
            </a:pPr>
            <a:r>
              <a:rPr lang="en-US" sz="1500" b="1" dirty="0">
                <a:solidFill>
                  <a:srgbClr val="2B1A1F"/>
                </a:solidFill>
                <a:latin typeface="Calibri" pitchFamily="34" charset="0"/>
                <a:ea typeface="Calibri" pitchFamily="34" charset="-122"/>
                <a:cs typeface="Calibri" pitchFamily="34" charset="-120"/>
              </a:rPr>
              <a:t>Tata laksana mengatur siapa, apa, kapan, dan di mana.</a:t>
            </a:r>
            <a:endParaRPr lang="en-US" sz="1500" dirty="0"/>
          </a:p>
        </p:txBody>
      </p:sp>
      <p:sp>
        <p:nvSpPr>
          <p:cNvPr id="26" name="Text 20"/>
          <p:cNvSpPr txBox="1"/>
          <p:nvPr/>
        </p:nvSpPr>
        <p:spPr>
          <a:xfrm>
            <a:off x="6519672" y="5303520"/>
            <a:ext cx="4846320" cy="548640"/>
          </a:xfrm>
          <a:prstGeom prst="rect">
            <a:avLst/>
          </a:prstGeom>
          <a:noFill/>
          <a:ln/>
        </p:spPr>
        <p:txBody>
          <a:bodyPr wrap="square" lIns="0" tIns="0" rIns="0" bIns="0" rtlCol="0" anchor="t"/>
          <a:lstStyle/>
          <a:p>
            <a:pPr marL="0" indent="0">
              <a:buNone/>
            </a:pPr>
            <a:r>
              <a:rPr lang="en-US" sz="1400" dirty="0">
                <a:solidFill>
                  <a:srgbClr val="6B5A5F"/>
                </a:solidFill>
                <a:latin typeface="Calibri" pitchFamily="34" charset="0"/>
                <a:ea typeface="Calibri" pitchFamily="34" charset="-122"/>
                <a:cs typeface="Calibri" pitchFamily="34" charset="-120"/>
              </a:rPr>
              <a:t>Tata laksana adalah pedoman langkah kerja pelayanan.</a:t>
            </a:r>
            <a:endParaRPr lang="en-US" sz="1400" dirty="0"/>
          </a:p>
        </p:txBody>
      </p:sp>
      <p:sp>
        <p:nvSpPr>
          <p:cNvPr id="27" name="Text 21"/>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5A5F"/>
                </a:solidFill>
                <a:latin typeface="Calibri" pitchFamily="34" charset="0"/>
                <a:ea typeface="Calibri" pitchFamily="34" charset="-122"/>
                <a:cs typeface="Calibri" pitchFamily="34" charset="-120"/>
              </a:rPr>
              <a:t>Tim Hospitalitas  ·  Pelayanan Penyambutan Umat</a:t>
            </a:r>
            <a:endParaRPr lang="en-US" sz="1000" dirty="0"/>
          </a:p>
        </p:txBody>
      </p:sp>
      <p:sp>
        <p:nvSpPr>
          <p:cNvPr id="28" name="Text 22"/>
          <p:cNvSpPr txBox="1"/>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6B5A5F"/>
                </a:solidFill>
                <a:latin typeface="Calibri" pitchFamily="34" charset="0"/>
                <a:ea typeface="Calibri" pitchFamily="34" charset="-122"/>
                <a:cs typeface="Calibri" pitchFamily="34" charset="-120"/>
              </a:rPr>
              <a:t>17</a:t>
            </a:r>
            <a:endParaRPr lang="en-US" sz="1000" dirty="0"/>
          </a:p>
        </p:txBody>
      </p:sp>
    </p:spTree>
  </p:cSld>
  <p:clrMapOvr>
    <a:masterClrMapping/>
  </p:clrMapOvr>
  <p:transition spd="med">
    <p:wipe dir="r"/>
  </p:transition>
</p:sld>
</file>

<file path=ppt/slides/slide15.xml><?xml version="1.0" encoding="utf-8"?>
<p:sld xmlns:a="http://schemas.openxmlformats.org/drawingml/2006/main" xmlns:r="http://schemas.openxmlformats.org/officeDocument/2006/relationships" xmlns:p="http://schemas.openxmlformats.org/presentationml/2006/main">
  <p:cSld name="Slide 18">
    <p:bg>
      <p:bgPr>
        <a:solidFill>
          <a:srgbClr val="4A1424"/>
        </a:solidFill>
        <a:effectLst/>
      </p:bgPr>
    </p:bg>
    <p:spTree>
      <p:nvGrpSpPr>
        <p:cNvPr id="1" name=""/>
        <p:cNvGrpSpPr/>
        <p:nvPr/>
      </p:nvGrpSpPr>
      <p:grpSpPr>
        <a:xfrm>
          <a:off x="0" y="0"/>
          <a:ext cx="0" cy="0"/>
          <a:chOff x="0" y="0"/>
          <a:chExt cx="0" cy="0"/>
        </a:xfrm>
      </p:grpSpPr>
      <p:sp>
        <p:nvSpPr>
          <p:cNvPr id="2" name="Shape 0"/>
          <p:cNvSpPr/>
          <p:nvPr/>
        </p:nvSpPr>
        <p:spPr>
          <a:xfrm>
            <a:off x="731520" y="1188720"/>
            <a:ext cx="1188720" cy="1188720"/>
          </a:xfrm>
          <a:prstGeom prst="ellipse">
            <a:avLst/>
          </a:prstGeom>
          <a:solidFill>
            <a:srgbClr val="C8963E"/>
          </a:solidFill>
          <a:ln w="12700">
            <a:solidFill>
              <a:srgbClr val="C8963E"/>
            </a:solidFill>
            <a:prstDash val="solid"/>
          </a:ln>
        </p:spPr>
        <p:txBody>
          <a:bodyPr/>
          <a:lstStyle/>
          <a:p>
            <a:endParaRPr lang="en-ID"/>
          </a:p>
        </p:txBody>
      </p:sp>
      <p:pic>
        <p:nvPicPr>
          <p:cNvPr id="3" name="Image 0" descr="preencoded.png"/>
          <p:cNvPicPr>
            <a:picLocks noChangeAspect="1"/>
          </p:cNvPicPr>
          <p:nvPr/>
        </p:nvPicPr>
        <p:blipFill>
          <a:blip r:embed="rId3"/>
          <a:stretch>
            <a:fillRect/>
          </a:stretch>
        </p:blipFill>
        <p:spPr>
          <a:xfrm>
            <a:off x="1033272" y="1490472"/>
            <a:ext cx="585216" cy="585216"/>
          </a:xfrm>
          <a:prstGeom prst="rect">
            <a:avLst/>
          </a:prstGeom>
        </p:spPr>
      </p:pic>
      <p:sp>
        <p:nvSpPr>
          <p:cNvPr id="4" name="Text 1"/>
          <p:cNvSpPr txBox="1"/>
          <p:nvPr/>
        </p:nvSpPr>
        <p:spPr>
          <a:xfrm>
            <a:off x="731520" y="2651760"/>
            <a:ext cx="10515600" cy="1463040"/>
          </a:xfrm>
          <a:prstGeom prst="rect">
            <a:avLst/>
          </a:prstGeom>
          <a:noFill/>
          <a:ln/>
        </p:spPr>
        <p:txBody>
          <a:bodyPr wrap="square" lIns="0" tIns="0" rIns="0" bIns="0" rtlCol="0" anchor="t"/>
          <a:lstStyle/>
          <a:p>
            <a:pPr marL="0" indent="0">
              <a:buNone/>
            </a:pPr>
            <a:r>
              <a:rPr lang="en-US" sz="4400" b="1" dirty="0">
                <a:solidFill>
                  <a:srgbClr val="FFFFFF"/>
                </a:solidFill>
                <a:latin typeface="Cambria" pitchFamily="34" charset="0"/>
                <a:ea typeface="Cambria" pitchFamily="34" charset="-122"/>
                <a:cs typeface="Cambria" pitchFamily="34" charset="-120"/>
              </a:rPr>
              <a:t>Setiap umat yang datang adalah tamu Kristus.</a:t>
            </a:r>
            <a:endParaRPr lang="en-US" sz="4400" dirty="0"/>
          </a:p>
        </p:txBody>
      </p:sp>
      <p:sp>
        <p:nvSpPr>
          <p:cNvPr id="5" name="Text 2"/>
          <p:cNvSpPr txBox="1"/>
          <p:nvPr/>
        </p:nvSpPr>
        <p:spPr>
          <a:xfrm>
            <a:off x="731520" y="4434840"/>
            <a:ext cx="3291840" cy="411480"/>
          </a:xfrm>
          <a:prstGeom prst="rect">
            <a:avLst/>
          </a:prstGeom>
          <a:noFill/>
          <a:ln/>
        </p:spPr>
        <p:txBody>
          <a:bodyPr wrap="square" lIns="0" tIns="0" rIns="0" bIns="0" rtlCol="0" anchor="ctr"/>
          <a:lstStyle/>
          <a:p>
            <a:pPr marL="0" indent="0">
              <a:buNone/>
            </a:pPr>
            <a:r>
              <a:rPr lang="en-US" sz="2200" b="1" dirty="0">
                <a:solidFill>
                  <a:srgbClr val="C8963E"/>
                </a:solidFill>
                <a:latin typeface="Cambria" pitchFamily="34" charset="0"/>
                <a:ea typeface="Cambria" pitchFamily="34" charset="-122"/>
                <a:cs typeface="Cambria" pitchFamily="34" charset="-120"/>
              </a:rPr>
              <a:t>Hospitalitas</a:t>
            </a:r>
            <a:endParaRPr lang="en-US" sz="2200" dirty="0"/>
          </a:p>
        </p:txBody>
      </p:sp>
      <p:sp>
        <p:nvSpPr>
          <p:cNvPr id="6" name="Text 3"/>
          <p:cNvSpPr txBox="1"/>
          <p:nvPr/>
        </p:nvSpPr>
        <p:spPr>
          <a:xfrm>
            <a:off x="731520" y="4892040"/>
            <a:ext cx="3291840" cy="411480"/>
          </a:xfrm>
          <a:prstGeom prst="rect">
            <a:avLst/>
          </a:prstGeom>
          <a:noFill/>
          <a:ln/>
        </p:spPr>
        <p:txBody>
          <a:bodyPr wrap="square" lIns="0" tIns="0" rIns="0" bIns="0" rtlCol="0" anchor="ctr"/>
          <a:lstStyle/>
          <a:p>
            <a:pPr marL="0" indent="0">
              <a:buNone/>
            </a:pPr>
            <a:r>
              <a:rPr lang="en-US" sz="1800" dirty="0">
                <a:solidFill>
                  <a:srgbClr val="FFFFFF"/>
                </a:solidFill>
                <a:latin typeface="Calibri" pitchFamily="34" charset="0"/>
                <a:ea typeface="Calibri" pitchFamily="34" charset="-122"/>
                <a:cs typeface="Calibri" pitchFamily="34" charset="-120"/>
              </a:rPr>
              <a:t>menyambut dengan hati</a:t>
            </a:r>
            <a:endParaRPr lang="en-US" sz="1800" dirty="0"/>
          </a:p>
        </p:txBody>
      </p:sp>
      <p:sp>
        <p:nvSpPr>
          <p:cNvPr id="7" name="Text 4"/>
          <p:cNvSpPr txBox="1"/>
          <p:nvPr/>
        </p:nvSpPr>
        <p:spPr>
          <a:xfrm>
            <a:off x="4389120" y="4434840"/>
            <a:ext cx="3291840" cy="411480"/>
          </a:xfrm>
          <a:prstGeom prst="rect">
            <a:avLst/>
          </a:prstGeom>
          <a:noFill/>
          <a:ln/>
        </p:spPr>
        <p:txBody>
          <a:bodyPr wrap="square" lIns="0" tIns="0" rIns="0" bIns="0" rtlCol="0" anchor="ctr"/>
          <a:lstStyle/>
          <a:p>
            <a:pPr marL="0" indent="0">
              <a:buNone/>
            </a:pPr>
            <a:r>
              <a:rPr lang="en-US" sz="2200" b="1" dirty="0">
                <a:solidFill>
                  <a:srgbClr val="C8963E"/>
                </a:solidFill>
                <a:latin typeface="Cambria" pitchFamily="34" charset="0"/>
                <a:ea typeface="Cambria" pitchFamily="34" charset="-122"/>
                <a:cs typeface="Cambria" pitchFamily="34" charset="-120"/>
              </a:rPr>
              <a:t>Tata tertib</a:t>
            </a:r>
            <a:endParaRPr lang="en-US" sz="2200" dirty="0"/>
          </a:p>
        </p:txBody>
      </p:sp>
      <p:sp>
        <p:nvSpPr>
          <p:cNvPr id="8" name="Text 5"/>
          <p:cNvSpPr txBox="1"/>
          <p:nvPr/>
        </p:nvSpPr>
        <p:spPr>
          <a:xfrm>
            <a:off x="4389120" y="4892040"/>
            <a:ext cx="3291840" cy="411480"/>
          </a:xfrm>
          <a:prstGeom prst="rect">
            <a:avLst/>
          </a:prstGeom>
          <a:noFill/>
          <a:ln/>
        </p:spPr>
        <p:txBody>
          <a:bodyPr wrap="square" lIns="0" tIns="0" rIns="0" bIns="0" rtlCol="0" anchor="ctr"/>
          <a:lstStyle/>
          <a:p>
            <a:pPr marL="0" indent="0">
              <a:buNone/>
            </a:pPr>
            <a:r>
              <a:rPr lang="en-US" sz="1800" dirty="0">
                <a:solidFill>
                  <a:srgbClr val="FFFFFF"/>
                </a:solidFill>
                <a:latin typeface="Calibri" pitchFamily="34" charset="0"/>
                <a:ea typeface="Calibri" pitchFamily="34" charset="-122"/>
                <a:cs typeface="Calibri" pitchFamily="34" charset="-120"/>
              </a:rPr>
              <a:t>menjaga sikap</a:t>
            </a:r>
            <a:endParaRPr lang="en-US" sz="1800" dirty="0"/>
          </a:p>
        </p:txBody>
      </p:sp>
      <p:sp>
        <p:nvSpPr>
          <p:cNvPr id="9" name="Text 6"/>
          <p:cNvSpPr txBox="1"/>
          <p:nvPr/>
        </p:nvSpPr>
        <p:spPr>
          <a:xfrm>
            <a:off x="8046720" y="4434840"/>
            <a:ext cx="3291840" cy="411480"/>
          </a:xfrm>
          <a:prstGeom prst="rect">
            <a:avLst/>
          </a:prstGeom>
          <a:noFill/>
          <a:ln/>
        </p:spPr>
        <p:txBody>
          <a:bodyPr wrap="square" lIns="0" tIns="0" rIns="0" bIns="0" rtlCol="0" anchor="ctr"/>
          <a:lstStyle/>
          <a:p>
            <a:pPr marL="0" indent="0">
              <a:buNone/>
            </a:pPr>
            <a:r>
              <a:rPr lang="en-US" sz="2200" b="1" dirty="0">
                <a:solidFill>
                  <a:srgbClr val="C8963E"/>
                </a:solidFill>
                <a:latin typeface="Cambria" pitchFamily="34" charset="0"/>
                <a:ea typeface="Cambria" pitchFamily="34" charset="-122"/>
                <a:cs typeface="Cambria" pitchFamily="34" charset="-120"/>
              </a:rPr>
              <a:t>Tata laksana</a:t>
            </a:r>
            <a:endParaRPr lang="en-US" sz="2200" dirty="0"/>
          </a:p>
        </p:txBody>
      </p:sp>
      <p:sp>
        <p:nvSpPr>
          <p:cNvPr id="10" name="Text 7"/>
          <p:cNvSpPr txBox="1"/>
          <p:nvPr/>
        </p:nvSpPr>
        <p:spPr>
          <a:xfrm>
            <a:off x="8046720" y="4892040"/>
            <a:ext cx="3291840" cy="411480"/>
          </a:xfrm>
          <a:prstGeom prst="rect">
            <a:avLst/>
          </a:prstGeom>
          <a:noFill/>
          <a:ln/>
        </p:spPr>
        <p:txBody>
          <a:bodyPr wrap="square" lIns="0" tIns="0" rIns="0" bIns="0" rtlCol="0" anchor="ctr"/>
          <a:lstStyle/>
          <a:p>
            <a:pPr marL="0" indent="0">
              <a:buNone/>
            </a:pPr>
            <a:r>
              <a:rPr lang="en-US" sz="1800" dirty="0">
                <a:solidFill>
                  <a:srgbClr val="FFFFFF"/>
                </a:solidFill>
                <a:latin typeface="Calibri" pitchFamily="34" charset="0"/>
                <a:ea typeface="Calibri" pitchFamily="34" charset="-122"/>
                <a:cs typeface="Calibri" pitchFamily="34" charset="-120"/>
              </a:rPr>
              <a:t>melangkah teratur</a:t>
            </a:r>
            <a:endParaRPr lang="en-US" sz="1800" dirty="0"/>
          </a:p>
        </p:txBody>
      </p:sp>
      <p:sp>
        <p:nvSpPr>
          <p:cNvPr id="11" name="Text 8"/>
          <p:cNvSpPr txBox="1"/>
          <p:nvPr/>
        </p:nvSpPr>
        <p:spPr>
          <a:xfrm>
            <a:off x="731520" y="5760720"/>
            <a:ext cx="10058400" cy="457200"/>
          </a:xfrm>
          <a:prstGeom prst="rect">
            <a:avLst/>
          </a:prstGeom>
          <a:noFill/>
          <a:ln/>
        </p:spPr>
        <p:txBody>
          <a:bodyPr wrap="square" lIns="0" tIns="0" rIns="0" bIns="0" rtlCol="0" anchor="ctr"/>
          <a:lstStyle/>
          <a:p>
            <a:pPr marL="0" indent="0">
              <a:buNone/>
            </a:pPr>
            <a:r>
              <a:rPr lang="en-US" sz="1800" i="1" dirty="0">
                <a:solidFill>
                  <a:srgbClr val="E9D9DD"/>
                </a:solidFill>
                <a:latin typeface="Calibri" pitchFamily="34" charset="0"/>
                <a:ea typeface="Calibri" pitchFamily="34" charset="-122"/>
                <a:cs typeface="Calibri" pitchFamily="34" charset="-120"/>
              </a:rPr>
              <a:t>Terima kasih. Tuhan memberkati pelayanan kita.</a:t>
            </a:r>
            <a:endParaRPr lang="en-US" sz="1800" dirty="0"/>
          </a:p>
        </p:txBody>
      </p:sp>
      <p:sp>
        <p:nvSpPr>
          <p:cNvPr id="12" name="Text 9"/>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E9D9DD"/>
                </a:solidFill>
                <a:latin typeface="Calibri" pitchFamily="34" charset="0"/>
                <a:ea typeface="Calibri" pitchFamily="34" charset="-122"/>
                <a:cs typeface="Calibri" pitchFamily="34" charset="-120"/>
              </a:rPr>
              <a:t>Tim Hospitalitas  ·  Pelayanan Penyambutan Umat</a:t>
            </a:r>
            <a:endParaRPr lang="en-US" sz="1000" dirty="0"/>
          </a:p>
        </p:txBody>
      </p:sp>
      <p:sp>
        <p:nvSpPr>
          <p:cNvPr id="13" name="Text 10"/>
          <p:cNvSpPr txBox="1"/>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E9D9DD"/>
                </a:solidFill>
                <a:latin typeface="Calibri" pitchFamily="34" charset="0"/>
                <a:ea typeface="Calibri" pitchFamily="34" charset="-122"/>
                <a:cs typeface="Calibri" pitchFamily="34" charset="-120"/>
              </a:rPr>
              <a:t>18</a:t>
            </a:r>
            <a:endParaRPr lang="en-US" sz="1000" dirty="0"/>
          </a:p>
        </p:txBody>
      </p:sp>
    </p:spTree>
  </p:cSld>
  <p:clrMapOvr>
    <a:masterClrMapping/>
  </p:clrMapOvr>
  <p:transition spd="slow">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5756</TotalTime>
  <Words>1725</Words>
  <Application>Microsoft Office PowerPoint</Application>
  <PresentationFormat>Widescreen</PresentationFormat>
  <Paragraphs>221</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 Hospitalitas Gereja Katolik</dc:title>
  <dc:subject>PptxGenJS Presentation</dc:subject>
  <dc:creator>Tim Hospitalitas</dc:creator>
  <cp:lastModifiedBy>Basuki</cp:lastModifiedBy>
  <cp:revision>3</cp:revision>
  <dcterms:created xsi:type="dcterms:W3CDTF">2026-09-19T03:45:41Z</dcterms:created>
  <dcterms:modified xsi:type="dcterms:W3CDTF">2026-09-23T04:27:23Z</dcterms:modified>
</cp:coreProperties>
</file>